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.wav" ContentType="audio/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84" r:id="rId3"/>
    <p:sldId id="285" r:id="rId4"/>
    <p:sldId id="286" r:id="rId5"/>
    <p:sldId id="287" r:id="rId6"/>
    <p:sldId id="288" r:id="rId7"/>
    <p:sldId id="289" r:id="rId8"/>
    <p:sldId id="262" r:id="rId9"/>
    <p:sldId id="290" r:id="rId10"/>
    <p:sldId id="291" r:id="rId11"/>
    <p:sldId id="296" r:id="rId12"/>
    <p:sldId id="297" r:id="rId13"/>
    <p:sldId id="298" r:id="rId14"/>
    <p:sldId id="299" r:id="rId15"/>
    <p:sldId id="300" r:id="rId16"/>
    <p:sldId id="301" r:id="rId17"/>
    <p:sldId id="304" r:id="rId18"/>
    <p:sldId id="305" r:id="rId19"/>
    <p:sldId id="307" r:id="rId20"/>
    <p:sldId id="260" r:id="rId21"/>
    <p:sldId id="308" r:id="rId22"/>
    <p:sldId id="265" r:id="rId23"/>
    <p:sldId id="261" r:id="rId24"/>
    <p:sldId id="310" r:id="rId25"/>
    <p:sldId id="311" r:id="rId26"/>
    <p:sldId id="294" r:id="rId27"/>
    <p:sldId id="315" r:id="rId28"/>
    <p:sldId id="316" r:id="rId29"/>
    <p:sldId id="317" r:id="rId30"/>
    <p:sldId id="318" r:id="rId31"/>
    <p:sldId id="264" r:id="rId32"/>
    <p:sldId id="279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8AC4D-35DF-4456-8194-8A1106DFB46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CE05D-E197-43AF-8354-664752D17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4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89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78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3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17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33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43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4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0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5984-A595-4781-8A95-4F8FCC6E3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03EB3-A229-42EB-B13F-AA6A00543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4143-ABA7-4CED-B0F7-6954A950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EA82B-8A12-48ED-B060-0B541F7A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87597-E241-4AD6-BF88-9385FC8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1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E894-7B8E-4487-8AFD-F8117814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3F032-2BDF-4001-8263-7C7B855E8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572FE-3D38-48DA-A9F0-4F58D02A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8D753-D0F9-4DE3-A0A4-25849252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D0944-8084-400E-B02E-2C69A229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3EACEF-29FC-4600-A592-045604821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5A239-2FE6-4BD3-83A7-3A1246744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50F5B-69AB-42B0-AED9-413E54A7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3C41-38B8-4B96-BB88-E43D046D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F57D0-7FC6-4563-A977-66FE8D69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6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2C7E-DF78-4286-B320-E869791A8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ABBE0-39F5-49A6-9526-02AAF089C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8DCA0-204A-464B-A3E8-4C066E00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FF84-B72C-45CF-9BC4-2DDE1DE8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8F03-9963-4B45-B5E6-E61ECDF4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EC2F-962C-41AD-BFD0-D652C23F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C2011-03C3-4506-BF4C-DC14E202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DF0A-9AFC-4627-BF2E-C18F33FE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FE433-A26C-4841-AB75-F4996C8F2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EDCEB-11E2-4E96-AF83-DB55A966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773-B743-4CD8-BDCF-71EC5645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28659-7E31-4E07-A95F-59B5BB8D6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455C4-5137-4D26-8B30-DA7097FC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178D7-D005-4214-8187-72CC695F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0EF0-7E44-4628-87D3-E9B875ED4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288FC-D8D0-4D2B-9719-F38B2734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6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690A-E474-4777-BE49-4CC0AF8CA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9ACEE-4614-4063-951D-E08631EC6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0A5F2-15C0-419D-AA55-1013944A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B6966-041C-48AC-944B-AFF168B43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E892-D14C-4781-B754-B2CAFC8D6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35564-DCA4-4AA4-987D-72161EA3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C2F9D-5823-4608-8BF9-0B452818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C03AA-F7A0-42E9-BB92-1DB83D14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315AD-88D6-43D1-B8D4-8C68E698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9EA0D-1FA0-42FA-BAAE-4372585A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7C09D-86E8-41BD-ADC4-77CD314D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CD261-8666-44A4-9332-E2E962E3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9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D2FEA-ED0F-4282-9CA5-2776B9D7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65480-2F6B-4A6E-A530-78F43B46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D8BF3-8852-4F33-BCB6-D5B0D2FE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3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0885-AA67-420F-A256-8B36ADA67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DFD70-453D-4422-888D-39F4B4C77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3C8A4-F058-4045-9B9A-5E5328FB0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A292D-2713-4097-8D1C-4F9100CD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077E4-864F-4A24-B1CD-A0078969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48A32-6F11-4E09-B518-7D790A97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6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9CA2-66CF-455A-8C29-9E5C0013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FEE42-7318-4E7D-9223-9D0C0344D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6AF96-9016-4343-A40E-126CEB3CA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8EF29-2C36-4B9A-BF51-E8A68748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0BDCB-28CA-4B6D-B625-95762693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70FB1-FC6E-4169-A173-CAFEDBFD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6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C62AE7-A6C4-4DA5-8F53-9DA5AA2A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D9D42-81D7-4565-A5E1-05359DD91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EE92A-A730-47F2-B37E-1D57A2C6A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C9535-E96B-417C-95D8-DF073C1EC83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134F2-85D4-42CE-B251-76484068F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A34D2-80C7-4504-B1C7-D57337BCF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7F61-52D6-43BD-894B-9E8383E85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8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emf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4.emf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47.jpeg"/><Relationship Id="rId26" Type="http://schemas.openxmlformats.org/officeDocument/2006/relationships/image" Target="../media/image54.png"/><Relationship Id="rId3" Type="http://schemas.microsoft.com/office/2007/relationships/media" Target="../media/media11.mp3"/><Relationship Id="rId21" Type="http://schemas.openxmlformats.org/officeDocument/2006/relationships/image" Target="../media/image50.jpeg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image" Target="../media/image46.png"/><Relationship Id="rId25" Type="http://schemas.openxmlformats.org/officeDocument/2006/relationships/image" Target="../media/image53.png"/><Relationship Id="rId2" Type="http://schemas.openxmlformats.org/officeDocument/2006/relationships/audio" Target="../media/media10.mp3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24" Type="http://schemas.openxmlformats.org/officeDocument/2006/relationships/image" Target="../media/image52.png"/><Relationship Id="rId5" Type="http://schemas.microsoft.com/office/2007/relationships/media" Target="../media/media12.mp3"/><Relationship Id="rId15" Type="http://schemas.openxmlformats.org/officeDocument/2006/relationships/image" Target="../media/image44.jpeg"/><Relationship Id="rId23" Type="http://schemas.openxmlformats.org/officeDocument/2006/relationships/image" Target="../media/image34.png"/><Relationship Id="rId10" Type="http://schemas.openxmlformats.org/officeDocument/2006/relationships/audio" Target="../media/media14.mp3"/><Relationship Id="rId19" Type="http://schemas.openxmlformats.org/officeDocument/2006/relationships/image" Target="../media/image48.png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43.png"/><Relationship Id="rId22" Type="http://schemas.openxmlformats.org/officeDocument/2006/relationships/image" Target="../media/image51.jpeg"/><Relationship Id="rId27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microsoft.com/office/2007/relationships/media" Target="../media/media24.mp3"/><Relationship Id="rId18" Type="http://schemas.openxmlformats.org/officeDocument/2006/relationships/image" Target="../media/image67.png"/><Relationship Id="rId26" Type="http://schemas.openxmlformats.org/officeDocument/2006/relationships/image" Target="../media/image74.png"/><Relationship Id="rId3" Type="http://schemas.microsoft.com/office/2007/relationships/media" Target="../media/media19.mp3"/><Relationship Id="rId21" Type="http://schemas.openxmlformats.org/officeDocument/2006/relationships/image" Target="../media/image70.jpeg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2" Type="http://schemas.openxmlformats.org/officeDocument/2006/relationships/audio" Target="../media/media18.mp3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69.jpe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24" Type="http://schemas.openxmlformats.org/officeDocument/2006/relationships/image" Target="../media/image31.png"/><Relationship Id="rId5" Type="http://schemas.microsoft.com/office/2007/relationships/media" Target="../media/media20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72.jpeg"/><Relationship Id="rId10" Type="http://schemas.openxmlformats.org/officeDocument/2006/relationships/audio" Target="../media/media22.mp3"/><Relationship Id="rId19" Type="http://schemas.openxmlformats.org/officeDocument/2006/relationships/image" Target="../media/image68.png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audio" Target="../media/media24.mp3"/><Relationship Id="rId22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81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microsoft.com/office/2007/relationships/hdphoto" Target="../media/hdphoto3.wdp"/><Relationship Id="rId11" Type="http://schemas.openxmlformats.org/officeDocument/2006/relationships/image" Target="../media/image80.png"/><Relationship Id="rId5" Type="http://schemas.openxmlformats.org/officeDocument/2006/relationships/image" Target="../media/image83.png"/><Relationship Id="rId15" Type="http://schemas.openxmlformats.org/officeDocument/2006/relationships/image" Target="../media/image85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66.png"/><Relationship Id="rId11" Type="http://schemas.openxmlformats.org/officeDocument/2006/relationships/image" Target="../media/image85.png"/><Relationship Id="rId5" Type="http://schemas.openxmlformats.org/officeDocument/2006/relationships/image" Target="../media/image6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2.xml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1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9.emf"/><Relationship Id="rId4" Type="http://schemas.openxmlformats.org/officeDocument/2006/relationships/image" Target="../media/image2.emf"/><Relationship Id="rId9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24.jpeg"/><Relationship Id="rId29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8.png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10" Type="http://schemas.openxmlformats.org/officeDocument/2006/relationships/audio" Target="../media/media5.mp3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6.jpe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3" y="4151087"/>
            <a:ext cx="12191580" cy="2679927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3" y="1"/>
            <a:ext cx="12191580" cy="4168551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5" y="6116869"/>
            <a:ext cx="555265" cy="298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8" y="4819914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7" y="5452948"/>
            <a:ext cx="647843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9" y="5644225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70" y="5792202"/>
            <a:ext cx="555265" cy="29899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7" y="4634504"/>
            <a:ext cx="404831" cy="21799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04800" y="-126999"/>
            <a:ext cx="10566400" cy="33750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666" b="1">
                <a:ln w="28575">
                  <a:solidFill>
                    <a:prstClr val="white"/>
                  </a:solidFill>
                </a:ln>
                <a:solidFill>
                  <a:srgbClr val="91C429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Unit 5: </a:t>
            </a:r>
          </a:p>
          <a:p>
            <a:pPr algn="ctr">
              <a:defRPr/>
            </a:pPr>
            <a:r>
              <a:rPr lang="en-US" altLang="zh-CN" sz="10666" b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Work and Play</a:t>
            </a:r>
            <a:endParaRPr lang="zh-CN" altLang="en-US" sz="10666" b="1" dirty="0">
              <a:ln w="28575">
                <a:solidFill>
                  <a:prstClr val="white"/>
                </a:solidFill>
              </a:ln>
              <a:solidFill>
                <a:srgbClr val="E85A31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9" y="1332685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71" y="470625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794" y="3654098"/>
            <a:ext cx="2069540" cy="2716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245" y="3492435"/>
            <a:ext cx="2357807" cy="3072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603" y="3495729"/>
            <a:ext cx="1864204" cy="2912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6" y="369715"/>
            <a:ext cx="647843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5" y="652931"/>
            <a:ext cx="647843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166" y="3138779"/>
            <a:ext cx="4115497" cy="31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56807"/>
            <a:ext cx="24384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742520"/>
            <a:ext cx="2438400" cy="158198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148138"/>
            <a:ext cx="2438400" cy="150055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140201"/>
            <a:ext cx="2438400" cy="154630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TextBox 44"/>
          <p:cNvSpPr txBox="1"/>
          <p:nvPr/>
        </p:nvSpPr>
        <p:spPr>
          <a:xfrm>
            <a:off x="2133601" y="482600"/>
            <a:ext cx="9245599" cy="913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67">
                <a:latin typeface="Times New Roman" pitchFamily="18" charset="0"/>
                <a:cs typeface="Times New Roman" pitchFamily="18" charset="0"/>
              </a:rPr>
              <a:t>Mai is a student at Quang Trung school. She is in grade 7. She goes to school six days a week, from Monday to Saturday.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44801" y="1742520"/>
            <a:ext cx="3086100" cy="2061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33">
                <a:latin typeface="Times New Roman" pitchFamily="18" charset="0"/>
                <a:cs typeface="Times New Roman" pitchFamily="18" charset="0"/>
              </a:rPr>
              <a:t>Classes always begin at seven o’clock and finish at a quarter past eleven.</a:t>
            </a:r>
          </a:p>
          <a:p>
            <a:pPr algn="just"/>
            <a:r>
              <a:rPr lang="en-US" sz="2133">
                <a:latin typeface="Times New Roman" pitchFamily="18" charset="0"/>
                <a:cs typeface="Times New Roman" pitchFamily="18" charset="0"/>
              </a:rPr>
              <a:t>At school, she learns about lots of different things.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84969" y="4152493"/>
            <a:ext cx="3086100" cy="2061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33">
                <a:latin typeface="Times New Roman" pitchFamily="18" charset="0"/>
                <a:cs typeface="Times New Roman" pitchFamily="18" charset="0"/>
              </a:rPr>
              <a:t>In her Geography class, she studies maps and learns about different countries. </a:t>
            </a:r>
          </a:p>
          <a:p>
            <a:pPr algn="just"/>
            <a:r>
              <a:rPr lang="en-US" sz="2133">
                <a:latin typeface="Times New Roman" pitchFamily="18" charset="0"/>
                <a:cs typeface="Times New Roman" pitchFamily="18" charset="0"/>
              </a:rPr>
              <a:t>Mai thinks Geography is difficult.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432801" y="1742520"/>
            <a:ext cx="3126268" cy="2061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>
                <a:latin typeface="Times New Roman" pitchFamily="18" charset="0"/>
                <a:cs typeface="Times New Roman" pitchFamily="18" charset="0"/>
              </a:rPr>
              <a:t>She learns how to use a computer in her Computer Science class.</a:t>
            </a:r>
          </a:p>
          <a:p>
            <a:r>
              <a:rPr lang="en-US" sz="2133">
                <a:latin typeface="Times New Roman" pitchFamily="18" charset="0"/>
                <a:cs typeface="Times New Roman" pitchFamily="18" charset="0"/>
              </a:rPr>
              <a:t>Mai is very interested in computers. This is her favorite class.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472969" y="4152493"/>
            <a:ext cx="3086100" cy="10770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33">
                <a:latin typeface="Times New Roman" pitchFamily="18" charset="0"/>
                <a:cs typeface="Times New Roman" pitchFamily="18" charset="0"/>
              </a:rPr>
              <a:t>Today, Mai’s last lesson is Physics. She does some experiments. </a:t>
            </a:r>
          </a:p>
        </p:txBody>
      </p:sp>
      <p:pic>
        <p:nvPicPr>
          <p:cNvPr id="14" name="05_A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400" y="6896100"/>
            <a:ext cx="812800" cy="812800"/>
          </a:xfrm>
          <a:prstGeom prst="rect">
            <a:avLst/>
          </a:prstGeom>
        </p:spPr>
      </p:pic>
      <p:pic>
        <p:nvPicPr>
          <p:cNvPr id="74" name="loa lear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5" y="381001"/>
            <a:ext cx="1369396" cy="13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5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46" grpId="0" animBg="1"/>
      <p:bldP spid="60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2035" y="482601"/>
            <a:ext cx="9517965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Now ask and answer five questions about Mai. </a:t>
            </a:r>
          </a:p>
        </p:txBody>
      </p:sp>
      <p:grpSp>
        <p:nvGrpSpPr>
          <p:cNvPr id="8" name="组合 26"/>
          <p:cNvGrpSpPr/>
          <p:nvPr/>
        </p:nvGrpSpPr>
        <p:grpSpPr>
          <a:xfrm>
            <a:off x="10016225" y="123175"/>
            <a:ext cx="1416476" cy="1416476"/>
            <a:chOff x="1322364" y="4202810"/>
            <a:chExt cx="1416476" cy="1416476"/>
          </a:xfrm>
        </p:grpSpPr>
        <p:sp>
          <p:nvSpPr>
            <p:cNvPr id="9" name="椭圆 15"/>
            <p:cNvSpPr/>
            <p:nvPr/>
          </p:nvSpPr>
          <p:spPr>
            <a:xfrm>
              <a:off x="1322364" y="4202810"/>
              <a:ext cx="1416476" cy="1416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2792" y="4393914"/>
              <a:ext cx="815620" cy="103426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86928" y="1092201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Example: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21926" y="1685229"/>
            <a:ext cx="4175676" cy="1214499"/>
            <a:chOff x="1516444" y="1567782"/>
            <a:chExt cx="3131757" cy="910874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1516444" y="1567782"/>
              <a:ext cx="2903156" cy="910874"/>
            </a:xfrm>
            <a:prstGeom prst="wedgeRoundRectCallout">
              <a:avLst>
                <a:gd name="adj1" fmla="val -72961"/>
                <a:gd name="adj2" fmla="val 899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9371" y="1700053"/>
              <a:ext cx="287883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What does Mai study in her Geography class?</a:t>
              </a:r>
            </a:p>
          </p:txBody>
        </p:sp>
      </p:grpSp>
      <p:pic>
        <p:nvPicPr>
          <p:cNvPr id="14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1" y="1707754"/>
            <a:ext cx="910615" cy="1365959"/>
          </a:xfrm>
          <a:prstGeom prst="rect">
            <a:avLst/>
          </a:prstGeom>
        </p:spPr>
      </p:pic>
      <p:pic>
        <p:nvPicPr>
          <p:cNvPr id="15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725" y="1752027"/>
            <a:ext cx="1042276" cy="132168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969368" y="1685229"/>
            <a:ext cx="3682633" cy="1214499"/>
            <a:chOff x="4477025" y="1567782"/>
            <a:chExt cx="2761975" cy="910874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77359"/>
                <a:gd name="adj2" fmla="val -7086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77025" y="1700052"/>
              <a:ext cx="276197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She studies maps and learns about different countries.</a:t>
              </a:r>
            </a:p>
          </p:txBody>
        </p:sp>
      </p:grpSp>
      <p:pic>
        <p:nvPicPr>
          <p:cNvPr id="21" name="图片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" y="3632201"/>
            <a:ext cx="1284068" cy="1382879"/>
          </a:xfrm>
          <a:prstGeom prst="rect">
            <a:avLst/>
          </a:prstGeom>
        </p:spPr>
      </p:pic>
      <p:pic>
        <p:nvPicPr>
          <p:cNvPr id="22" name="图片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0413" y="3429000"/>
            <a:ext cx="1023588" cy="13240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021925" y="3483762"/>
            <a:ext cx="3870876" cy="1214498"/>
            <a:chOff x="1516444" y="1567782"/>
            <a:chExt cx="2903157" cy="910874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1516444" y="1567782"/>
              <a:ext cx="2903156" cy="910874"/>
            </a:xfrm>
            <a:prstGeom prst="wedgeRoundRectCallout">
              <a:avLst>
                <a:gd name="adj1" fmla="val -72961"/>
                <a:gd name="adj2" fmla="val 899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69371" y="1700053"/>
              <a:ext cx="265023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What is Mai’s favorite class?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69366" y="3483764"/>
            <a:ext cx="3682633" cy="1214499"/>
            <a:chOff x="4477025" y="1567782"/>
            <a:chExt cx="2761975" cy="910874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77359"/>
                <a:gd name="adj2" fmla="val -7086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77025" y="1700052"/>
              <a:ext cx="276197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Her favorite class is Computer Science.</a:t>
              </a:r>
            </a:p>
          </p:txBody>
        </p:sp>
      </p:grpSp>
      <p:pic>
        <p:nvPicPr>
          <p:cNvPr id="29" name="图片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0411" y="7057587"/>
            <a:ext cx="1023588" cy="13240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24610" y="5055669"/>
            <a:ext cx="584179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Now your turn</a:t>
            </a:r>
          </a:p>
        </p:txBody>
      </p:sp>
      <p:pic>
        <p:nvPicPr>
          <p:cNvPr id="31" name="1 Minute Countdown Rainbow Timer 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9083" y="5015079"/>
            <a:ext cx="2540000" cy="1428751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972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2035" y="482601"/>
            <a:ext cx="9517965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Now ask and answer five questions about Mai. </a:t>
            </a:r>
          </a:p>
        </p:txBody>
      </p:sp>
      <p:grpSp>
        <p:nvGrpSpPr>
          <p:cNvPr id="8" name="组合 26"/>
          <p:cNvGrpSpPr/>
          <p:nvPr/>
        </p:nvGrpSpPr>
        <p:grpSpPr>
          <a:xfrm>
            <a:off x="10016225" y="123175"/>
            <a:ext cx="1416476" cy="1416476"/>
            <a:chOff x="1322364" y="4202810"/>
            <a:chExt cx="1416476" cy="1416476"/>
          </a:xfrm>
        </p:grpSpPr>
        <p:sp>
          <p:nvSpPr>
            <p:cNvPr id="9" name="椭圆 15"/>
            <p:cNvSpPr/>
            <p:nvPr/>
          </p:nvSpPr>
          <p:spPr>
            <a:xfrm>
              <a:off x="1322364" y="4202810"/>
              <a:ext cx="1416476" cy="1416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792" y="4393914"/>
              <a:ext cx="815620" cy="1034268"/>
            </a:xfrm>
            <a:prstGeom prst="rect">
              <a:avLst/>
            </a:prstGeom>
          </p:spPr>
        </p:pic>
      </p:grpSp>
      <p:grpSp>
        <p:nvGrpSpPr>
          <p:cNvPr id="11" name="组合 20"/>
          <p:cNvGrpSpPr/>
          <p:nvPr/>
        </p:nvGrpSpPr>
        <p:grpSpPr>
          <a:xfrm>
            <a:off x="642035" y="1688303"/>
            <a:ext cx="1002807" cy="1565165"/>
            <a:chOff x="1525378" y="1913206"/>
            <a:chExt cx="2216628" cy="2216628"/>
          </a:xfrm>
        </p:grpSpPr>
        <p:sp>
          <p:nvSpPr>
            <p:cNvPr id="12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9" y="1404901"/>
            <a:ext cx="710637" cy="10659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6288" y="1897706"/>
            <a:ext cx="7142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91024" y="1729909"/>
            <a:ext cx="3287377" cy="1327038"/>
            <a:chOff x="1516444" y="1386773"/>
            <a:chExt cx="2903155" cy="910874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516444" y="1386773"/>
              <a:ext cx="2903155" cy="910874"/>
            </a:xfrm>
            <a:prstGeom prst="wedgeRoundRectCallout">
              <a:avLst>
                <a:gd name="adj1" fmla="val -44359"/>
                <a:gd name="adj2" fmla="val 16116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4716" y="1659412"/>
              <a:ext cx="2750523" cy="31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What does Mai do?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25" y="4648200"/>
            <a:ext cx="1909123" cy="1958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7" y="4851400"/>
            <a:ext cx="2023485" cy="20234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908801" y="3546930"/>
            <a:ext cx="2540000" cy="1304471"/>
            <a:chOff x="4477025" y="1567782"/>
            <a:chExt cx="2761975" cy="910874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68194"/>
                <a:gd name="adj2" fmla="val 100283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7025" y="1700052"/>
              <a:ext cx="2761975" cy="32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She is a student.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7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2035" y="482601"/>
            <a:ext cx="9517965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Now ask and answer five questions about Mai. </a:t>
            </a:r>
          </a:p>
        </p:txBody>
      </p:sp>
      <p:grpSp>
        <p:nvGrpSpPr>
          <p:cNvPr id="8" name="组合 26"/>
          <p:cNvGrpSpPr/>
          <p:nvPr/>
        </p:nvGrpSpPr>
        <p:grpSpPr>
          <a:xfrm>
            <a:off x="10016225" y="123175"/>
            <a:ext cx="1416476" cy="1416476"/>
            <a:chOff x="1322364" y="4202810"/>
            <a:chExt cx="1416476" cy="1416476"/>
          </a:xfrm>
        </p:grpSpPr>
        <p:sp>
          <p:nvSpPr>
            <p:cNvPr id="9" name="椭圆 15"/>
            <p:cNvSpPr/>
            <p:nvPr/>
          </p:nvSpPr>
          <p:spPr>
            <a:xfrm>
              <a:off x="1322364" y="4202810"/>
              <a:ext cx="1416476" cy="1416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792" y="4393914"/>
              <a:ext cx="815620" cy="1034268"/>
            </a:xfrm>
            <a:prstGeom prst="rect">
              <a:avLst/>
            </a:prstGeom>
          </p:spPr>
        </p:pic>
      </p:grpSp>
      <p:grpSp>
        <p:nvGrpSpPr>
          <p:cNvPr id="11" name="组合 20"/>
          <p:cNvGrpSpPr/>
          <p:nvPr/>
        </p:nvGrpSpPr>
        <p:grpSpPr>
          <a:xfrm>
            <a:off x="642035" y="1688303"/>
            <a:ext cx="1002807" cy="1565165"/>
            <a:chOff x="1525378" y="1913206"/>
            <a:chExt cx="2216628" cy="2216628"/>
          </a:xfrm>
        </p:grpSpPr>
        <p:sp>
          <p:nvSpPr>
            <p:cNvPr id="12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9" y="1404901"/>
            <a:ext cx="710637" cy="10659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6288" y="1897706"/>
            <a:ext cx="7142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91023" y="1729909"/>
            <a:ext cx="4346499" cy="1327038"/>
            <a:chOff x="1516444" y="1386773"/>
            <a:chExt cx="2903155" cy="910874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516444" y="1386773"/>
              <a:ext cx="2903155" cy="910874"/>
            </a:xfrm>
            <a:prstGeom prst="wedgeRoundRectCallout">
              <a:avLst>
                <a:gd name="adj1" fmla="val -44359"/>
                <a:gd name="adj2" fmla="val 16116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4716" y="1659412"/>
              <a:ext cx="2750523" cy="31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What school does she go to?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25" y="4648200"/>
            <a:ext cx="1909123" cy="1958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7" y="4851400"/>
            <a:ext cx="2023485" cy="20234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37963" y="3469121"/>
            <a:ext cx="4405747" cy="1304471"/>
            <a:chOff x="4477025" y="1567782"/>
            <a:chExt cx="2761975" cy="910874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47467"/>
                <a:gd name="adj2" fmla="val 116214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7025" y="1700052"/>
              <a:ext cx="2761975" cy="32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She goes to Quang Trung school.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84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2035" y="482601"/>
            <a:ext cx="9517965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Now ask and answer five questions about Mai. </a:t>
            </a:r>
          </a:p>
        </p:txBody>
      </p:sp>
      <p:grpSp>
        <p:nvGrpSpPr>
          <p:cNvPr id="8" name="组合 26"/>
          <p:cNvGrpSpPr/>
          <p:nvPr/>
        </p:nvGrpSpPr>
        <p:grpSpPr>
          <a:xfrm>
            <a:off x="10016225" y="123175"/>
            <a:ext cx="1416476" cy="1416476"/>
            <a:chOff x="1322364" y="4202810"/>
            <a:chExt cx="1416476" cy="1416476"/>
          </a:xfrm>
        </p:grpSpPr>
        <p:sp>
          <p:nvSpPr>
            <p:cNvPr id="9" name="椭圆 15"/>
            <p:cNvSpPr/>
            <p:nvPr/>
          </p:nvSpPr>
          <p:spPr>
            <a:xfrm>
              <a:off x="1322364" y="4202810"/>
              <a:ext cx="1416476" cy="1416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792" y="4393914"/>
              <a:ext cx="815620" cy="1034268"/>
            </a:xfrm>
            <a:prstGeom prst="rect">
              <a:avLst/>
            </a:prstGeom>
          </p:spPr>
        </p:pic>
      </p:grpSp>
      <p:grpSp>
        <p:nvGrpSpPr>
          <p:cNvPr id="11" name="组合 20"/>
          <p:cNvGrpSpPr/>
          <p:nvPr/>
        </p:nvGrpSpPr>
        <p:grpSpPr>
          <a:xfrm>
            <a:off x="642035" y="1688303"/>
            <a:ext cx="1002807" cy="1565165"/>
            <a:chOff x="1525378" y="1913206"/>
            <a:chExt cx="2216628" cy="2216628"/>
          </a:xfrm>
        </p:grpSpPr>
        <p:sp>
          <p:nvSpPr>
            <p:cNvPr id="12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9" y="1404901"/>
            <a:ext cx="710637" cy="10659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6288" y="1897706"/>
            <a:ext cx="7142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91023" y="1729909"/>
            <a:ext cx="3530448" cy="1327038"/>
            <a:chOff x="1516444" y="1386773"/>
            <a:chExt cx="2903155" cy="910874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516444" y="1386773"/>
              <a:ext cx="2903155" cy="910874"/>
            </a:xfrm>
            <a:prstGeom prst="wedgeRoundRectCallout">
              <a:avLst>
                <a:gd name="adj1" fmla="val -44359"/>
                <a:gd name="adj2" fmla="val 16116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4716" y="1659412"/>
              <a:ext cx="2750523" cy="31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Which grade is she in?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25" y="4648200"/>
            <a:ext cx="1909123" cy="1958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7" y="4851400"/>
            <a:ext cx="2023485" cy="20234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416801" y="3546930"/>
            <a:ext cx="2599423" cy="1304471"/>
            <a:chOff x="4477025" y="1567782"/>
            <a:chExt cx="2761975" cy="910874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47467"/>
                <a:gd name="adj2" fmla="val 116214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7025" y="1700052"/>
              <a:ext cx="2761975" cy="32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She is in grade 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59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2035" y="482601"/>
            <a:ext cx="9517965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Now ask and answer five questions about Mai. </a:t>
            </a:r>
          </a:p>
        </p:txBody>
      </p:sp>
      <p:grpSp>
        <p:nvGrpSpPr>
          <p:cNvPr id="8" name="组合 26"/>
          <p:cNvGrpSpPr/>
          <p:nvPr/>
        </p:nvGrpSpPr>
        <p:grpSpPr>
          <a:xfrm>
            <a:off x="10016225" y="123175"/>
            <a:ext cx="1416476" cy="1416476"/>
            <a:chOff x="1322364" y="4202810"/>
            <a:chExt cx="1416476" cy="1416476"/>
          </a:xfrm>
        </p:grpSpPr>
        <p:sp>
          <p:nvSpPr>
            <p:cNvPr id="9" name="椭圆 15"/>
            <p:cNvSpPr/>
            <p:nvPr/>
          </p:nvSpPr>
          <p:spPr>
            <a:xfrm>
              <a:off x="1322364" y="4202810"/>
              <a:ext cx="1416476" cy="1416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792" y="4393914"/>
              <a:ext cx="815620" cy="1034268"/>
            </a:xfrm>
            <a:prstGeom prst="rect">
              <a:avLst/>
            </a:prstGeom>
          </p:spPr>
        </p:pic>
      </p:grpSp>
      <p:grpSp>
        <p:nvGrpSpPr>
          <p:cNvPr id="11" name="组合 20"/>
          <p:cNvGrpSpPr/>
          <p:nvPr/>
        </p:nvGrpSpPr>
        <p:grpSpPr>
          <a:xfrm>
            <a:off x="642035" y="1688303"/>
            <a:ext cx="1002807" cy="1565165"/>
            <a:chOff x="1525378" y="1913206"/>
            <a:chExt cx="2216628" cy="2216628"/>
          </a:xfrm>
        </p:grpSpPr>
        <p:sp>
          <p:nvSpPr>
            <p:cNvPr id="12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9" y="1404901"/>
            <a:ext cx="710637" cy="10659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6288" y="1897706"/>
            <a:ext cx="7142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91024" y="1729909"/>
            <a:ext cx="4709777" cy="1327038"/>
            <a:chOff x="1516444" y="1386773"/>
            <a:chExt cx="2903155" cy="910874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516444" y="1386773"/>
              <a:ext cx="2903155" cy="910874"/>
            </a:xfrm>
            <a:prstGeom prst="wedgeRoundRectCallout">
              <a:avLst>
                <a:gd name="adj1" fmla="val -44359"/>
                <a:gd name="adj2" fmla="val 16116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4716" y="1659412"/>
              <a:ext cx="2750523" cy="31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How often does she go to school?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25" y="4648200"/>
            <a:ext cx="1909123" cy="1958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7" y="4851400"/>
            <a:ext cx="2023485" cy="20234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1201" y="3546930"/>
            <a:ext cx="4225023" cy="1304471"/>
            <a:chOff x="4477025" y="1567782"/>
            <a:chExt cx="2761975" cy="910874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47467"/>
                <a:gd name="adj2" fmla="val 116214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7025" y="1700052"/>
              <a:ext cx="2761975" cy="580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She goes to school six days a week.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8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2035" y="482601"/>
            <a:ext cx="9517965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Now ask and answer five questions about Mai. </a:t>
            </a:r>
          </a:p>
        </p:txBody>
      </p:sp>
      <p:grpSp>
        <p:nvGrpSpPr>
          <p:cNvPr id="8" name="组合 26"/>
          <p:cNvGrpSpPr/>
          <p:nvPr/>
        </p:nvGrpSpPr>
        <p:grpSpPr>
          <a:xfrm>
            <a:off x="10016225" y="123175"/>
            <a:ext cx="1416476" cy="1416476"/>
            <a:chOff x="1322364" y="4202810"/>
            <a:chExt cx="1416476" cy="1416476"/>
          </a:xfrm>
        </p:grpSpPr>
        <p:sp>
          <p:nvSpPr>
            <p:cNvPr id="9" name="椭圆 15"/>
            <p:cNvSpPr/>
            <p:nvPr/>
          </p:nvSpPr>
          <p:spPr>
            <a:xfrm>
              <a:off x="1322364" y="4202810"/>
              <a:ext cx="1416476" cy="1416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792" y="4393914"/>
              <a:ext cx="815620" cy="1034268"/>
            </a:xfrm>
            <a:prstGeom prst="rect">
              <a:avLst/>
            </a:prstGeom>
          </p:spPr>
        </p:pic>
      </p:grpSp>
      <p:grpSp>
        <p:nvGrpSpPr>
          <p:cNvPr id="11" name="组合 20"/>
          <p:cNvGrpSpPr/>
          <p:nvPr/>
        </p:nvGrpSpPr>
        <p:grpSpPr>
          <a:xfrm>
            <a:off x="642035" y="1688303"/>
            <a:ext cx="1002807" cy="1565165"/>
            <a:chOff x="1525378" y="1913206"/>
            <a:chExt cx="2216628" cy="2216628"/>
          </a:xfrm>
        </p:grpSpPr>
        <p:sp>
          <p:nvSpPr>
            <p:cNvPr id="12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9" y="1404901"/>
            <a:ext cx="710637" cy="10659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6288" y="1897706"/>
            <a:ext cx="7142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91024" y="1729909"/>
            <a:ext cx="5319377" cy="1327038"/>
            <a:chOff x="1516444" y="1386773"/>
            <a:chExt cx="2903155" cy="910874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516444" y="1386773"/>
              <a:ext cx="2903155" cy="910874"/>
            </a:xfrm>
            <a:prstGeom prst="wedgeRoundRectCallout">
              <a:avLst>
                <a:gd name="adj1" fmla="val -44359"/>
                <a:gd name="adj2" fmla="val 16116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4716" y="1659412"/>
              <a:ext cx="2750523" cy="31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Is she interested in Computer Science?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25" y="4648200"/>
            <a:ext cx="1909123" cy="1958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7" y="4851400"/>
            <a:ext cx="2023485" cy="20234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24800" y="3546930"/>
            <a:ext cx="2109896" cy="1304471"/>
            <a:chOff x="4477025" y="1567782"/>
            <a:chExt cx="2786371" cy="910874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477025" y="1567782"/>
              <a:ext cx="2761975" cy="910874"/>
            </a:xfrm>
            <a:prstGeom prst="wedgeRoundRectCallout">
              <a:avLst>
                <a:gd name="adj1" fmla="val 47467"/>
                <a:gd name="adj2" fmla="val 116214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01421" y="1851289"/>
              <a:ext cx="2761975" cy="32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Yes, she 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1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28373" y="-228600"/>
            <a:ext cx="5267788" cy="9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Unit 5: </a:t>
            </a:r>
            <a:r>
              <a:rPr lang="en-US" altLang="zh-CN" sz="4267" b="1">
                <a:solidFill>
                  <a:srgbClr val="FF0000"/>
                </a:soli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WORK AND PLAY</a:t>
            </a:r>
            <a:endParaRPr lang="en-US" altLang="zh-CN" sz="4267" b="1" dirty="0">
              <a:solidFill>
                <a:srgbClr val="FF0000"/>
              </a:solidFill>
              <a:latin typeface="Calibri" panose="020F0502020204030204" pitchFamily="34" charset="0"/>
              <a:ea typeface="站酷快乐体 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77230"/>
            <a:ext cx="5324535" cy="533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2667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 A: In class </a:t>
            </a:r>
            <a:r>
              <a:rPr lang="en-US" sz="2667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Lesson 2: A2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73600" y="1701800"/>
            <a:ext cx="0" cy="4974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29600" y="0"/>
            <a:ext cx="0" cy="68464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-49211"/>
            <a:ext cx="2235200" cy="145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1054856"/>
            <a:ext cx="3556000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New words: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302763" y="2683556"/>
            <a:ext cx="3990836" cy="1688134"/>
            <a:chOff x="5562600" y="2077358"/>
            <a:chExt cx="2993127" cy="1266100"/>
          </a:xfrm>
        </p:grpSpPr>
        <p:pic>
          <p:nvPicPr>
            <p:cNvPr id="1028" name="Picture 4" descr="Like And Love Icon 6 - Vector 2075207 Vector Art at Vecteez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15891" y="2077358"/>
              <a:ext cx="2133600" cy="98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562600" y="2420129"/>
              <a:ext cx="2993127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7200" b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like / love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8001" y="1700789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enjoy (v)</a:t>
            </a:r>
          </a:p>
        </p:txBody>
      </p:sp>
      <p:pic>
        <p:nvPicPr>
          <p:cNvPr id="1029" name="loa enjo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3" y="1805364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3709" y="2407047"/>
            <a:ext cx="292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Electronics (n)</a:t>
            </a:r>
          </a:p>
        </p:txBody>
      </p:sp>
      <p:pic>
        <p:nvPicPr>
          <p:cNvPr id="25" name="loa Electronic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1" y="2511623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0327" y="3016647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repair (v)</a:t>
            </a:r>
          </a:p>
        </p:txBody>
      </p:sp>
      <p:pic>
        <p:nvPicPr>
          <p:cNvPr id="27" name="loa repai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121223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40328" y="3626247"/>
            <a:ext cx="433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household appliance (n)</a:t>
            </a:r>
          </a:p>
        </p:txBody>
      </p:sp>
      <p:pic>
        <p:nvPicPr>
          <p:cNvPr id="29" name="loa H.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30823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327" y="4235847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draw (v)</a:t>
            </a:r>
          </a:p>
        </p:txBody>
      </p:sp>
      <p:pic>
        <p:nvPicPr>
          <p:cNvPr id="31" name="loa draw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340423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40327" y="4845447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drawing (n)</a:t>
            </a:r>
          </a:p>
        </p:txBody>
      </p:sp>
      <p:pic>
        <p:nvPicPr>
          <p:cNvPr id="33" name="loa drawi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950023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0328" y="5455047"/>
            <a:ext cx="332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be good at + Noun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8001" y="6061047"/>
            <a:ext cx="332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be good at + V-ing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246" y="5310717"/>
            <a:ext cx="3591983" cy="15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699309" y="1700787"/>
            <a:ext cx="3327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thích/ yêu thích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99309" y="2407047"/>
            <a:ext cx="292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môn Điện tử</a:t>
            </a:r>
          </a:p>
        </p:txBody>
      </p:sp>
      <p:pic>
        <p:nvPicPr>
          <p:cNvPr id="1032" name="Picture 8" descr="Basic Electronics Troubleshooting And Repair |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6"/>
          <a:stretch/>
        </p:blipFill>
        <p:spPr bwMode="auto">
          <a:xfrm>
            <a:off x="8491246" y="1316958"/>
            <a:ext cx="3631428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848836" y="279401"/>
            <a:ext cx="4876800" cy="5965923"/>
            <a:chOff x="5886627" y="209550"/>
            <a:chExt cx="3657600" cy="4474442"/>
          </a:xfrm>
        </p:grpSpPr>
        <p:sp>
          <p:nvSpPr>
            <p:cNvPr id="43" name="TextBox 42"/>
            <p:cNvSpPr txBox="1"/>
            <p:nvPr/>
          </p:nvSpPr>
          <p:spPr>
            <a:xfrm>
              <a:off x="6368434" y="2952749"/>
              <a:ext cx="2693987" cy="17312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 fix (v)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He can </a:t>
              </a: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fix 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the washing machine.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= He can </a:t>
              </a: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repair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the washing machine.</a:t>
              </a: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627" y="209550"/>
              <a:ext cx="3657600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5" name="Picture 11" descr="The English School on Twitter: &amp;quot;Which of these home appliances do you use?  #English #learnenglish #language #inglese #ingles #LanguageLearning  #vocabulary #esl… https://t.co/SmNl9X03aA&amp;quot;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38" y="1659441"/>
            <a:ext cx="3602829" cy="36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673601" y="3022600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sửa chữa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04328" y="3632201"/>
            <a:ext cx="433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933">
                <a:latin typeface="Times New Roman" pitchFamily="18" charset="0"/>
                <a:cs typeface="Times New Roman" pitchFamily="18" charset="0"/>
              </a:rPr>
              <a:t>thiết bị </a:t>
            </a:r>
            <a:r>
              <a:rPr lang="vi-VN" sz="2933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933">
                <a:latin typeface="Times New Roman" pitchFamily="18" charset="0"/>
                <a:cs typeface="Times New Roman" pitchFamily="18" charset="0"/>
              </a:rPr>
              <a:t>iện gia dụng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469381" y="1560694"/>
            <a:ext cx="3657600" cy="4405329"/>
            <a:chOff x="6352036" y="1170520"/>
            <a:chExt cx="2743200" cy="3303997"/>
          </a:xfrm>
        </p:grpSpPr>
        <p:pic>
          <p:nvPicPr>
            <p:cNvPr id="1037" name="Picture 13" descr="What are they doing? | Baamboozle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36" y="1170520"/>
              <a:ext cx="2743200" cy="1822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6368434" y="3102917"/>
              <a:ext cx="2660191" cy="1371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He likes to draw. He draws everyday.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597709" y="4241801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vẽ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488979" y="1560694"/>
            <a:ext cx="3657600" cy="4405329"/>
            <a:chOff x="6366734" y="1170520"/>
            <a:chExt cx="2743200" cy="3303997"/>
          </a:xfrm>
        </p:grpSpPr>
        <p:grpSp>
          <p:nvGrpSpPr>
            <p:cNvPr id="53" name="Group 52"/>
            <p:cNvGrpSpPr/>
            <p:nvPr/>
          </p:nvGrpSpPr>
          <p:grpSpPr>
            <a:xfrm>
              <a:off x="6366734" y="1170520"/>
              <a:ext cx="2743200" cy="3303997"/>
              <a:chOff x="6352036" y="1170520"/>
              <a:chExt cx="2743200" cy="3303997"/>
            </a:xfrm>
          </p:grpSpPr>
          <p:pic>
            <p:nvPicPr>
              <p:cNvPr id="54" name="Picture 13" descr="What are they doing? | Baamboozle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2036" y="1170520"/>
                <a:ext cx="2743200" cy="1822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6368434" y="3102917"/>
                <a:ext cx="2660191" cy="1371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267">
                    <a:latin typeface="Times New Roman" pitchFamily="18" charset="0"/>
                    <a:cs typeface="Times New Roman" pitchFamily="18" charset="0"/>
                  </a:rPr>
                  <a:t>His </a:t>
                </a:r>
                <a:r>
                  <a:rPr lang="en-US" sz="4267" u="sng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drawing</a:t>
                </a:r>
                <a:r>
                  <a:rPr lang="en-US" sz="4267">
                    <a:latin typeface="Times New Roman" pitchFamily="18" charset="0"/>
                    <a:cs typeface="Times New Roman" pitchFamily="18" charset="0"/>
                  </a:rPr>
                  <a:t> is very nice.</a:t>
                </a: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6705600" y="1506422"/>
              <a:ext cx="1752600" cy="12916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44" name="Straight Arrow Connector 43"/>
            <p:cNvCxnSpPr>
              <a:stCxn id="41" idx="4"/>
            </p:cNvCxnSpPr>
            <p:nvPr/>
          </p:nvCxnSpPr>
          <p:spPr>
            <a:xfrm>
              <a:off x="7581900" y="2798117"/>
              <a:ext cx="65264" cy="61406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4597709" y="4845447"/>
            <a:ext cx="23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tranh vẽ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8461634" y="1085016"/>
            <a:ext cx="3373121" cy="5645673"/>
            <a:chOff x="6346225" y="813761"/>
            <a:chExt cx="2529841" cy="4234255"/>
          </a:xfrm>
        </p:grpSpPr>
        <p:pic>
          <p:nvPicPr>
            <p:cNvPr id="1039" name="Picture 15" descr="FC Barcelona Lionel Messi 18/19 Futbol Soccer Sports Poster 24x36 inch :  Amazon.ca: Sports &amp;amp; Outdoors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225" y="813761"/>
              <a:ext cx="2167476" cy="325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6346225" y="4057883"/>
              <a:ext cx="2529841" cy="99013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Messi </a:t>
              </a: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is good at </a:t>
              </a:r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soccer.</a:t>
              </a:r>
            </a:p>
            <a:p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Messi </a:t>
              </a: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is good at </a:t>
              </a:r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playing soccer.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604328" y="5461000"/>
            <a:ext cx="332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giỏi về việc gì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73599" y="6070600"/>
            <a:ext cx="3629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giỏi về làm việc gì</a:t>
            </a:r>
          </a:p>
        </p:txBody>
      </p:sp>
      <p:pic>
        <p:nvPicPr>
          <p:cNvPr id="2" name="ENJOY - meaning in the Cambridge English Diction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08" y="6985000"/>
            <a:ext cx="812800" cy="812800"/>
          </a:xfrm>
          <a:prstGeom prst="rect">
            <a:avLst/>
          </a:prstGeom>
        </p:spPr>
      </p:pic>
      <p:pic>
        <p:nvPicPr>
          <p:cNvPr id="3" name="DRAW - meaning in the Cambridge English Dictiona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87653" y="7086600"/>
            <a:ext cx="812800" cy="812800"/>
          </a:xfrm>
          <a:prstGeom prst="rect">
            <a:avLst/>
          </a:prstGeom>
        </p:spPr>
      </p:pic>
      <p:pic>
        <p:nvPicPr>
          <p:cNvPr id="6" name="drawi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851419" y="7087496"/>
            <a:ext cx="812800" cy="812800"/>
          </a:xfrm>
          <a:prstGeom prst="rect">
            <a:avLst/>
          </a:prstGeom>
        </p:spPr>
      </p:pic>
      <p:pic>
        <p:nvPicPr>
          <p:cNvPr id="9" name="electronic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91308" y="7117247"/>
            <a:ext cx="812800" cy="812800"/>
          </a:xfrm>
          <a:prstGeom prst="rect">
            <a:avLst/>
          </a:prstGeom>
        </p:spPr>
      </p:pic>
      <p:pic>
        <p:nvPicPr>
          <p:cNvPr id="10" name="household applianc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68856" y="7117247"/>
            <a:ext cx="812800" cy="812800"/>
          </a:xfrm>
          <a:prstGeom prst="rect">
            <a:avLst/>
          </a:prstGeom>
        </p:spPr>
      </p:pic>
      <p:pic>
        <p:nvPicPr>
          <p:cNvPr id="11" name="repai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88180" y="708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1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5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8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9" grpId="0"/>
      <p:bldP spid="40" grpId="0"/>
      <p:bldP spid="46" grpId="0"/>
      <p:bldP spid="47" grpId="0"/>
      <p:bldP spid="52" grpId="0"/>
      <p:bldP spid="60" grpId="0"/>
      <p:bldP spid="64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219200" y="3393628"/>
            <a:ext cx="2540000" cy="34867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Oval Callout 14"/>
          <p:cNvSpPr/>
          <p:nvPr/>
        </p:nvSpPr>
        <p:spPr>
          <a:xfrm>
            <a:off x="-23090" y="2246955"/>
            <a:ext cx="2807855" cy="1447880"/>
          </a:xfrm>
          <a:prstGeom prst="wedgeEllipseCallout">
            <a:avLst>
              <a:gd name="adj1" fmla="val 31963"/>
              <a:gd name="adj2" fmla="val 8833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F8B4473-5AF6-41F6-B923-3A8428DAC5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9539789" y="5"/>
            <a:ext cx="2652215" cy="18750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AE592D4-3565-41D4-98D9-26C748459E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3"/>
          <a:stretch/>
        </p:blipFill>
        <p:spPr>
          <a:xfrm flipH="1">
            <a:off x="10668001" y="4926080"/>
            <a:ext cx="1391513" cy="18596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23091" y="5"/>
            <a:ext cx="1188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3200" b="1" kern="0">
                <a:solidFill>
                  <a:srgbClr val="000000"/>
                </a:solidFill>
                <a:latin typeface=".VnVogue" pitchFamily="34" charset="0"/>
              </a:rPr>
              <a:t>Fill in the blank with a suitable word from the box: </a:t>
            </a:r>
          </a:p>
        </p:txBody>
      </p:sp>
      <p:sp>
        <p:nvSpPr>
          <p:cNvPr id="5" name="Text Box 3" descr="Recycled paper"/>
          <p:cNvSpPr txBox="1">
            <a:spLocks noChangeArrowheads="1"/>
          </p:cNvSpPr>
          <p:nvPr/>
        </p:nvSpPr>
        <p:spPr bwMode="auto">
          <a:xfrm>
            <a:off x="304800" y="672907"/>
            <a:ext cx="9448800" cy="124123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733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household appliances - repair -  good at         	enjoy - drawings -  Electronics</a:t>
            </a:r>
          </a:p>
        </p:txBody>
      </p:sp>
      <p:sp>
        <p:nvSpPr>
          <p:cNvPr id="6" name="Text Box 4" descr="Newsprint"/>
          <p:cNvSpPr txBox="1">
            <a:spLocks noChangeArrowheads="1"/>
          </p:cNvSpPr>
          <p:nvPr/>
        </p:nvSpPr>
        <p:spPr bwMode="auto">
          <a:xfrm>
            <a:off x="3536388" y="2209801"/>
            <a:ext cx="7436413" cy="41967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189" indent="-457189" defTabSz="121917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US" sz="2667" b="1" kern="0">
                <a:solidFill>
                  <a:srgbClr val="0000FF"/>
                </a:solidFill>
              </a:rPr>
              <a:t>In the …………………class, they learn to……..…… the televisions and the lights.</a:t>
            </a:r>
          </a:p>
          <a:p>
            <a:pPr marL="457189" indent="-457189" defTabSz="121917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US" sz="2667" b="1" kern="0">
                <a:solidFill>
                  <a:srgbClr val="0000FF"/>
                </a:solidFill>
              </a:rPr>
              <a:t>Nam is……………....... Art, 	so his ………………are very beautiful.</a:t>
            </a:r>
          </a:p>
          <a:p>
            <a:pPr marL="457189" indent="-457189" defTabSz="1219170" eaLnBrk="0" hangingPunct="0">
              <a:spcBef>
                <a:spcPct val="50000"/>
              </a:spcBef>
              <a:defRPr/>
            </a:pPr>
            <a:r>
              <a:rPr lang="en-US" sz="2667" b="1" kern="0">
                <a:solidFill>
                  <a:srgbClr val="0000FF"/>
                </a:solidFill>
              </a:rPr>
              <a:t>3. The washing machine is one of the….…………………...</a:t>
            </a:r>
          </a:p>
          <a:p>
            <a:pPr marL="457189" indent="-457189" defTabSz="1219170" eaLnBrk="0" hangingPunct="0">
              <a:spcBef>
                <a:spcPct val="50000"/>
              </a:spcBef>
              <a:defRPr/>
            </a:pPr>
            <a:r>
              <a:rPr lang="en-US" sz="2667" b="1" kern="0">
                <a:solidFill>
                  <a:srgbClr val="0000FF"/>
                </a:solidFill>
              </a:rPr>
              <a:t>4. I go swimming every morning.</a:t>
            </a:r>
          </a:p>
          <a:p>
            <a:pPr marL="457189" indent="-457189" defTabSz="1219170" eaLnBrk="0" hangingPunct="0">
              <a:spcBef>
                <a:spcPct val="50000"/>
              </a:spcBef>
              <a:defRPr/>
            </a:pPr>
            <a:r>
              <a:rPr lang="en-US" sz="2667" b="1" kern="0">
                <a:solidFill>
                  <a:srgbClr val="0000FF"/>
                </a:solidFill>
              </a:rPr>
              <a:t>	I………………….swimming very much.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62401" y="3530600"/>
            <a:ext cx="19972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667">
                <a:solidFill>
                  <a:srgbClr val="FF0000"/>
                </a:solidFill>
                <a:latin typeface=".VnArial" pitchFamily="34" charset="0"/>
              </a:rPr>
              <a:t>drawings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89534" y="3124200"/>
            <a:ext cx="2084103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667">
                <a:solidFill>
                  <a:srgbClr val="FF0000"/>
                </a:solidFill>
                <a:latin typeface=".VnArial" pitchFamily="34" charset="0"/>
              </a:rPr>
              <a:t>good at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101709" y="2117516"/>
            <a:ext cx="2518291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667">
                <a:solidFill>
                  <a:srgbClr val="FF0000"/>
                </a:solidFill>
                <a:latin typeface=".VnArial" pitchFamily="34" charset="0"/>
              </a:rPr>
              <a:t>Electronics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444271" y="2514600"/>
            <a:ext cx="1476239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667">
                <a:solidFill>
                  <a:srgbClr val="FF0000"/>
                </a:solidFill>
                <a:latin typeface=".VnArial" pitchFamily="34" charset="0"/>
              </a:rPr>
              <a:t>repair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90920" y="4608236"/>
            <a:ext cx="434188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667">
                <a:solidFill>
                  <a:srgbClr val="FF0000"/>
                </a:solidFill>
                <a:latin typeface=".VnArial" pitchFamily="34" charset="0"/>
              </a:rPr>
              <a:t>household appliances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673600" y="5841920"/>
            <a:ext cx="138317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2667" kern="0">
                <a:solidFill>
                  <a:srgbClr val="FF3300"/>
                </a:solidFill>
              </a:rPr>
              <a:t>enjoy</a:t>
            </a:r>
          </a:p>
        </p:txBody>
      </p:sp>
      <p:pic>
        <p:nvPicPr>
          <p:cNvPr id="14" name="2 Minute Kids Cleanup Countdown with Song!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6" y="2219326"/>
            <a:ext cx="2540000" cy="1428751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244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33" y="30019"/>
            <a:ext cx="10864668" cy="682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-23091" y="4343401"/>
            <a:ext cx="1727200" cy="23710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l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82600"/>
            <a:ext cx="7112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5_A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5600" y="292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8" name="流程图: 磁盘 17"/>
          <p:cNvSpPr/>
          <p:nvPr/>
        </p:nvSpPr>
        <p:spPr>
          <a:xfrm>
            <a:off x="4601599" y="639032"/>
            <a:ext cx="2148568" cy="1439541"/>
          </a:xfrm>
          <a:prstGeom prst="flowChartMagneticDisk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1" y="0"/>
            <a:ext cx="1247687" cy="1613899"/>
          </a:xfrm>
          <a:prstGeom prst="rect">
            <a:avLst/>
          </a:prstGeom>
        </p:spPr>
      </p:pic>
      <p:sp>
        <p:nvSpPr>
          <p:cNvPr id="40" name="文本框 34"/>
          <p:cNvSpPr txBox="1"/>
          <p:nvPr/>
        </p:nvSpPr>
        <p:spPr>
          <a:xfrm>
            <a:off x="1574800" y="4038600"/>
            <a:ext cx="9448800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61981" indent="-761981">
              <a:buFont typeface="Wingdings" pitchFamily="2" charset="2"/>
              <a:buChar char="v"/>
            </a:pPr>
            <a:r>
              <a:rPr lang="en-US" altLang="zh-CN" sz="480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You look at these pictures and guess the names of subjects.</a:t>
            </a:r>
          </a:p>
          <a:p>
            <a:pPr marL="761981" indent="-761981">
              <a:buFont typeface="Wingdings" pitchFamily="2" charset="2"/>
              <a:buChar char="v"/>
            </a:pPr>
            <a:r>
              <a:rPr lang="en-US" altLang="zh-CN" sz="480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Each picture in 5 seconds</a:t>
            </a:r>
            <a:endParaRPr lang="zh-CN" altLang="en-US" sz="4800" dirty="0">
              <a:solidFill>
                <a:prstClr val="black">
                  <a:lumMod val="75000"/>
                  <a:lumOff val="25000"/>
                </a:prstClr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1" name="文本框 31"/>
          <p:cNvSpPr txBox="1"/>
          <p:nvPr/>
        </p:nvSpPr>
        <p:spPr>
          <a:xfrm>
            <a:off x="1117600" y="2254488"/>
            <a:ext cx="10363200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9600" b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rPr>
              <a:t>GUESSING GAME</a:t>
            </a:r>
            <a:endParaRPr lang="zh-CN" altLang="en-US" sz="9600" b="1" dirty="0">
              <a:ln w="28575">
                <a:solidFill>
                  <a:prstClr val="white"/>
                </a:solidFill>
              </a:ln>
              <a:solidFill>
                <a:srgbClr val="E85A31"/>
              </a:solidFill>
              <a:latin typeface="Aharoni" panose="02010803020104030203" pitchFamily="2" charset="-79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941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B0F178-CBAA-4C68-9DA8-047874FEE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4071" r="19993" b="45925"/>
          <a:stretch/>
        </p:blipFill>
        <p:spPr>
          <a:xfrm>
            <a:off x="7771322" y="0"/>
            <a:ext cx="4277985" cy="18132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27413" r="15871" b="22587"/>
          <a:stretch/>
        </p:blipFill>
        <p:spPr>
          <a:xfrm>
            <a:off x="9753600" y="681353"/>
            <a:ext cx="930619" cy="717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8000" y="-228600"/>
            <a:ext cx="10363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9170">
              <a:defRPr/>
            </a:pPr>
            <a:r>
              <a:rPr lang="en-US" sz="4267" b="1" i="1" ker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QUESTIONS</a:t>
            </a:r>
            <a:r>
              <a:rPr lang="en-US" sz="3733" b="1" ker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473" y="482599"/>
            <a:ext cx="9891840" cy="63753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Which subject does Ba like best?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933" b="1" kern="0">
                <a:solidFill>
                  <a:srgbClr val="E70F3D"/>
                </a:solidFill>
                <a:latin typeface="Times New Roman" pitchFamily="18" charset="0"/>
                <a:cs typeface="Times New Roman" pitchFamily="18" charset="0"/>
              </a:rPr>
              <a:t>He likes Electronics best.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Does Ba like other subjects at school? Write the sentence that tells you this.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933" b="1" kern="0">
                <a:solidFill>
                  <a:srgbClr val="E70F3D"/>
                </a:solidFill>
                <a:latin typeface="Times New Roman" pitchFamily="18" charset="0"/>
                <a:cs typeface="Times New Roman" pitchFamily="18" charset="0"/>
              </a:rPr>
              <a:t>Yes, he does. “He enjoys school very much.”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What does he learn to do in Electronics ?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933" b="1" kern="0">
                <a:solidFill>
                  <a:srgbClr val="E70F3D"/>
                </a:solidFill>
                <a:latin typeface="Times New Roman" pitchFamily="18" charset="0"/>
                <a:cs typeface="Times New Roman" pitchFamily="18" charset="0"/>
              </a:rPr>
              <a:t>He learns to repair household appliances.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How does this subject help Ba?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933" b="1" kern="0">
                <a:solidFill>
                  <a:srgbClr val="E70F3D"/>
                </a:solidFill>
                <a:latin typeface="Times New Roman" pitchFamily="18" charset="0"/>
                <a:cs typeface="Times New Roman" pitchFamily="18" charset="0"/>
              </a:rPr>
              <a:t>He can fix his own household appliances.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 Is Ba good at drawing? Write the sentence that tells you this.</a:t>
            </a:r>
          </a:p>
          <a:p>
            <a:pPr marL="457189" indent="-457189" defTabSz="1219170">
              <a:buNone/>
              <a:defRPr/>
            </a:pPr>
            <a:r>
              <a:rPr lang="en-US" sz="2933" b="1" ker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933" b="1" kern="0">
                <a:solidFill>
                  <a:srgbClr val="E70F3D"/>
                </a:solidFill>
                <a:latin typeface="Times New Roman" pitchFamily="18" charset="0"/>
                <a:cs typeface="Times New Roman" pitchFamily="18" charset="0"/>
              </a:rPr>
              <a:t>Yes, he is. “ His drawings are very good.”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8623719" y="3595681"/>
            <a:ext cx="3425588" cy="32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9600" y="584201"/>
            <a:ext cx="118872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defRPr/>
            </a:pPr>
            <a:r>
              <a:rPr lang="en-US" sz="3200" b="1" kern="0">
                <a:solidFill>
                  <a:srgbClr val="0000FF"/>
                </a:solidFill>
              </a:rPr>
              <a:t>f) What do you do in your free time?</a:t>
            </a:r>
          </a:p>
          <a:p>
            <a:pPr defTabSz="1219170" eaLnBrk="0" hangingPunct="0">
              <a:spcBef>
                <a:spcPct val="50000"/>
              </a:spcBef>
              <a:defRPr/>
            </a:pPr>
            <a:r>
              <a:rPr lang="en-US" sz="3200" b="1" kern="0">
                <a:solidFill>
                  <a:srgbClr val="0000FF"/>
                </a:solidFill>
              </a:rPr>
              <a:t>g) What are you good at?</a:t>
            </a:r>
          </a:p>
          <a:p>
            <a:pPr defTabSz="1219170" eaLnBrk="0" hangingPunct="0">
              <a:spcBef>
                <a:spcPct val="50000"/>
              </a:spcBef>
              <a:defRPr/>
            </a:pPr>
            <a:r>
              <a:rPr lang="en-US" sz="3200" b="1" kern="0">
                <a:solidFill>
                  <a:srgbClr val="0000FF"/>
                </a:solidFill>
              </a:rPr>
              <a:t>h) What is your favorite subject? </a:t>
            </a:r>
          </a:p>
          <a:p>
            <a:pPr defTabSz="1219170" eaLnBrk="0" hangingPunct="0">
              <a:spcBef>
                <a:spcPct val="50000"/>
              </a:spcBef>
              <a:defRPr/>
            </a:pPr>
            <a:endParaRPr lang="en-US" sz="3200" b="1" kern="0">
              <a:solidFill>
                <a:srgbClr val="0000FF"/>
              </a:solidFill>
            </a:endParaRPr>
          </a:p>
        </p:txBody>
      </p:sp>
      <p:graphicFrame>
        <p:nvGraphicFramePr>
          <p:cNvPr id="3" name="Group 43"/>
          <p:cNvGraphicFramePr>
            <a:graphicFrameLocks/>
          </p:cNvGraphicFramePr>
          <p:nvPr/>
        </p:nvGraphicFramePr>
        <p:xfrm>
          <a:off x="755924" y="3643420"/>
          <a:ext cx="7315200" cy="26670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E70F3D"/>
                          </a:solidFill>
                          <a:effectLst/>
                          <a:latin typeface="Arial" charset="0"/>
                        </a:rPr>
                        <a:t>    Name</a:t>
                      </a:r>
                    </a:p>
                  </a:txBody>
                  <a:tcPr marL="121920" marR="121920" marT="60960" marB="6096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E70F3D"/>
                          </a:solidFill>
                          <a:effectLst/>
                          <a:latin typeface="Arial" charset="0"/>
                        </a:rPr>
                        <a:t>Activities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E70F3D"/>
                          </a:solidFill>
                          <a:effectLst/>
                          <a:latin typeface="Arial" charset="0"/>
                        </a:rPr>
                        <a:t>  Good at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E70F3D"/>
                          </a:solidFill>
                          <a:effectLst/>
                          <a:latin typeface="Arial" charset="0"/>
                        </a:rPr>
                        <a:t>  Subjects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   Tram</a:t>
                      </a:r>
                    </a:p>
                  </a:txBody>
                  <a:tcPr marL="121920" marR="121920" marT="60960" marB="6096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watch TV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Music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English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E70F3D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508001" y="3048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486834" y="127000"/>
            <a:ext cx="197361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 b="1">
                <a:latin typeface="Times New Roman" pitchFamily="18" charset="0"/>
              </a:rPr>
              <a:t>*About you.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486833" y="2652793"/>
            <a:ext cx="2377574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2667" b="1" kern="0">
                <a:solidFill>
                  <a:sysClr val="windowText" lastClr="000000"/>
                </a:solidFill>
              </a:rPr>
              <a:t>*Take a survey.</a:t>
            </a: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756CDFA-813B-47C8-919E-CF5DB5E77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8" t="76105" r="2422" b="2216"/>
          <a:stretch/>
        </p:blipFill>
        <p:spPr>
          <a:xfrm>
            <a:off x="9157648" y="4964221"/>
            <a:ext cx="3034352" cy="189378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2C86AB6-77F9-46CE-89D5-94AF15CA0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21891" r="21143" b="21592"/>
          <a:stretch/>
        </p:blipFill>
        <p:spPr>
          <a:xfrm>
            <a:off x="9681192" y="3558549"/>
            <a:ext cx="1987273" cy="2052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2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74495" y="111706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18"/>
          <a:srcRect r="3242"/>
          <a:stretch>
            <a:fillRect/>
          </a:stretch>
        </p:blipFill>
        <p:spPr>
          <a:xfrm>
            <a:off x="9330691" y="4870451"/>
            <a:ext cx="2880360" cy="1807211"/>
          </a:xfrm>
          <a:prstGeom prst="rect">
            <a:avLst/>
          </a:prstGeom>
        </p:spPr>
      </p:pic>
      <p:pic>
        <p:nvPicPr>
          <p:cNvPr id="29" name="图片 32" descr="129e31cd37098471b19ff0d69124619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97965" y="4587875"/>
            <a:ext cx="2908300" cy="2908300"/>
          </a:xfrm>
          <a:prstGeom prst="rect">
            <a:avLst/>
          </a:prstGeom>
        </p:spPr>
      </p:pic>
      <p:pic>
        <p:nvPicPr>
          <p:cNvPr id="31" name="Picture 21" descr="blood_ros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7800"/>
            <a:ext cx="1905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711200" y="149860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same (adv)</a:t>
            </a:r>
          </a:p>
        </p:txBody>
      </p:sp>
      <p:pic>
        <p:nvPicPr>
          <p:cNvPr id="33" name="Picture 24" descr="blood_ros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0" y="177800"/>
            <a:ext cx="1905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5" descr="group1 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81001"/>
            <a:ext cx="3048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711200" y="212725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period (n)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711200" y="28194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instead (adv)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711200" y="35306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class activity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711200" y="42418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essay (n)</a:t>
            </a:r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711200" y="50546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event (n)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711200" y="588645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 well:</a:t>
            </a: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3759200" y="151765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3759200" y="22098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 đoạn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3759200" y="28194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vì</a:t>
            </a: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3759200" y="3530601"/>
            <a:ext cx="53848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trong lớp</a:t>
            </a: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3759200" y="43434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văn</a:t>
            </a:r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3759200" y="5175251"/>
            <a:ext cx="4775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kiện, tiết mục</a:t>
            </a: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3759200" y="588645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 được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534"/>
            <a:ext cx="5173133" cy="137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loa the same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1600200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loa period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2212376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loa instead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2921000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loa class act.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3632200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loa essay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4343400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loa event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5201484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loa as well" descr="Speaker icon orange Royalty Free Vector Image - VectorStock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101600" y="6038413"/>
            <a:ext cx="609600" cy="5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s w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20800" y="65533"/>
            <a:ext cx="812800" cy="812800"/>
          </a:xfrm>
          <a:prstGeom prst="rect">
            <a:avLst/>
          </a:prstGeom>
        </p:spPr>
      </p:pic>
      <p:pic>
        <p:nvPicPr>
          <p:cNvPr id="3" name="class activit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335144" y="1137883"/>
            <a:ext cx="812800" cy="812800"/>
          </a:xfrm>
          <a:prstGeom prst="rect">
            <a:avLst/>
          </a:prstGeom>
        </p:spPr>
      </p:pic>
      <p:pic>
        <p:nvPicPr>
          <p:cNvPr id="4" name="essay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35144" y="2021840"/>
            <a:ext cx="812800" cy="812800"/>
          </a:xfrm>
          <a:prstGeom prst="rect">
            <a:avLst/>
          </a:prstGeom>
        </p:spPr>
      </p:pic>
      <p:pic>
        <p:nvPicPr>
          <p:cNvPr id="5" name="even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335144" y="2904043"/>
            <a:ext cx="812800" cy="812800"/>
          </a:xfrm>
          <a:prstGeom prst="rect">
            <a:avLst/>
          </a:prstGeom>
        </p:spPr>
      </p:pic>
      <p:pic>
        <p:nvPicPr>
          <p:cNvPr id="6" name="instead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20800" y="3775075"/>
            <a:ext cx="812800" cy="812800"/>
          </a:xfrm>
          <a:prstGeom prst="rect">
            <a:avLst/>
          </a:prstGeom>
        </p:spPr>
      </p:pic>
      <p:pic>
        <p:nvPicPr>
          <p:cNvPr id="7" name="period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35144" y="4527551"/>
            <a:ext cx="812800" cy="812800"/>
          </a:xfrm>
          <a:prstGeom prst="rect">
            <a:avLst/>
          </a:prstGeom>
        </p:spPr>
      </p:pic>
      <p:pic>
        <p:nvPicPr>
          <p:cNvPr id="8" name="the same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20800" y="5367656"/>
            <a:ext cx="812800" cy="812800"/>
          </a:xfrm>
          <a:prstGeom prst="rect">
            <a:avLst/>
          </a:prstGeom>
        </p:spPr>
      </p:pic>
      <p:pic>
        <p:nvPicPr>
          <p:cNvPr id="10" name="the same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20800" y="617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3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8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1" y="240029"/>
            <a:ext cx="2880360" cy="1807211"/>
          </a:xfrm>
          <a:prstGeom prst="rect">
            <a:avLst/>
          </a:prstGeom>
        </p:spPr>
      </p:pic>
      <p:pic>
        <p:nvPicPr>
          <p:cNvPr id="20" name="图片 19" descr="5c0707e4d83e845cf67947f493351bf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1" y="4752974"/>
            <a:ext cx="4157620" cy="2432053"/>
          </a:xfrm>
          <a:prstGeom prst="rect">
            <a:avLst/>
          </a:prstGeom>
        </p:spPr>
      </p:pic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-609600" y="568325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the same (adv)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-609600" y="4159249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period (n)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-609600" y="1314449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instead (adv)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-609600" y="3448049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 class activity</a:t>
            </a:r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-609600" y="2736849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essay (n)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-609600" y="4972049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event (n)</a:t>
            </a: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-609600" y="2025649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0000FF"/>
                </a:solidFill>
              </a:rPr>
              <a:t>as well</a:t>
            </a:r>
          </a:p>
        </p:txBody>
      </p:sp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5791200" y="131445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Giống nhau</a:t>
            </a:r>
          </a:p>
        </p:txBody>
      </p: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5791200" y="20066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Giai đoạn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5791200" y="26162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Thay vì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791200" y="3327401"/>
            <a:ext cx="53848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Hoạt động trong lớp</a:t>
            </a: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5791200" y="4140200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Bài văn</a:t>
            </a:r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5791200" y="4972051"/>
            <a:ext cx="4775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Sự kiện, tiết mục</a:t>
            </a: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5791200" y="5683251"/>
            <a:ext cx="3759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 b="1" kern="0">
                <a:solidFill>
                  <a:srgbClr val="FF0000"/>
                </a:solidFill>
              </a:rPr>
              <a:t>Cũng được</a:t>
            </a:r>
          </a:p>
        </p:txBody>
      </p:sp>
      <p:sp>
        <p:nvSpPr>
          <p:cNvPr id="47" name="Line 36"/>
          <p:cNvSpPr>
            <a:spLocks noChangeShapeType="1"/>
          </p:cNvSpPr>
          <p:nvPr/>
        </p:nvSpPr>
        <p:spPr bwMode="auto">
          <a:xfrm>
            <a:off x="3556000" y="1701799"/>
            <a:ext cx="2235200" cy="13811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48" name="Line 37"/>
          <p:cNvSpPr>
            <a:spLocks noChangeShapeType="1"/>
          </p:cNvSpPr>
          <p:nvPr/>
        </p:nvSpPr>
        <p:spPr bwMode="auto">
          <a:xfrm>
            <a:off x="3530600" y="2463800"/>
            <a:ext cx="2362200" cy="36068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49" name="Line 38"/>
          <p:cNvSpPr>
            <a:spLocks noChangeShapeType="1"/>
          </p:cNvSpPr>
          <p:nvPr/>
        </p:nvSpPr>
        <p:spPr bwMode="auto">
          <a:xfrm>
            <a:off x="3563171" y="5359400"/>
            <a:ext cx="2228028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 flipV="1">
            <a:off x="3556000" y="2413000"/>
            <a:ext cx="2235200" cy="21336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 flipV="1">
            <a:off x="3556000" y="3794124"/>
            <a:ext cx="2235200" cy="45757"/>
          </a:xfrm>
          <a:prstGeom prst="line">
            <a:avLst/>
          </a:prstGeom>
          <a:noFill/>
          <a:ln w="38100">
            <a:solidFill>
              <a:srgbClr val="36A1B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2" name="Line 41"/>
          <p:cNvSpPr>
            <a:spLocks noChangeShapeType="1"/>
          </p:cNvSpPr>
          <p:nvPr/>
        </p:nvSpPr>
        <p:spPr bwMode="auto">
          <a:xfrm>
            <a:off x="3505499" y="3123241"/>
            <a:ext cx="2285701" cy="1424319"/>
          </a:xfrm>
          <a:prstGeom prst="line">
            <a:avLst/>
          </a:prstGeom>
          <a:noFill/>
          <a:ln w="38100">
            <a:solidFill>
              <a:srgbClr val="D952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V="1">
            <a:off x="3556000" y="1701800"/>
            <a:ext cx="2235200" cy="4368801"/>
          </a:xfrm>
          <a:prstGeom prst="line">
            <a:avLst/>
          </a:prstGeom>
          <a:noFill/>
          <a:ln w="38100">
            <a:solidFill>
              <a:srgbClr val="9CC76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1497641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2207882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2919082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3630282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4343401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5154282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/>
          <a:stretch/>
        </p:blipFill>
        <p:spPr bwMode="auto">
          <a:xfrm>
            <a:off x="3314464" y="5865482"/>
            <a:ext cx="432272" cy="4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" name="组合 11"/>
          <p:cNvGrpSpPr/>
          <p:nvPr/>
        </p:nvGrpSpPr>
        <p:grpSpPr>
          <a:xfrm>
            <a:off x="-74495" y="111706"/>
            <a:ext cx="965200" cy="1009015"/>
            <a:chOff x="11295" y="1307"/>
            <a:chExt cx="3874" cy="4046"/>
          </a:xfrm>
        </p:grpSpPr>
        <p:pic>
          <p:nvPicPr>
            <p:cNvPr id="77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78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92308" y="127033"/>
            <a:ext cx="389145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Checking </a:t>
            </a:r>
          </a:p>
        </p:txBody>
      </p:sp>
    </p:spTree>
    <p:extLst>
      <p:ext uri="{BB962C8B-B14F-4D97-AF65-F5344CB8AC3E}">
        <p14:creationId xmlns:p14="http://schemas.microsoft.com/office/powerpoint/2010/main" val="13070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881ae0fcb1cb535f942aacde7e7d5f6e"/>
          <p:cNvPicPr>
            <a:picLocks noChangeAspect="1"/>
          </p:cNvPicPr>
          <p:nvPr/>
        </p:nvPicPr>
        <p:blipFill>
          <a:blip r:embed="rId3"/>
          <a:srcRect t="39169"/>
          <a:stretch>
            <a:fillRect/>
          </a:stretch>
        </p:blipFill>
        <p:spPr>
          <a:xfrm>
            <a:off x="-151129" y="5461000"/>
            <a:ext cx="3896077" cy="1588771"/>
          </a:xfrm>
          <a:prstGeom prst="rect">
            <a:avLst/>
          </a:prstGeom>
        </p:spPr>
      </p:pic>
      <p:grpSp>
        <p:nvGrpSpPr>
          <p:cNvPr id="17" name="组合 11"/>
          <p:cNvGrpSpPr/>
          <p:nvPr/>
        </p:nvGrpSpPr>
        <p:grpSpPr>
          <a:xfrm>
            <a:off x="354965" y="240034"/>
            <a:ext cx="965200" cy="1009015"/>
            <a:chOff x="11295" y="1307"/>
            <a:chExt cx="3874" cy="4046"/>
          </a:xfrm>
        </p:grpSpPr>
        <p:pic>
          <p:nvPicPr>
            <p:cNvPr id="18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9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482601"/>
            <a:ext cx="16129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82601"/>
            <a:ext cx="16002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456046"/>
            <a:ext cx="18796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27" y="3340101"/>
            <a:ext cx="16637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65501"/>
            <a:ext cx="19304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12800" y="2209800"/>
            <a:ext cx="247054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Geography</a:t>
            </a:r>
            <a:endParaRPr lang="en-US" sz="3733"/>
          </a:p>
        </p:txBody>
      </p:sp>
      <p:sp>
        <p:nvSpPr>
          <p:cNvPr id="26" name="Rectangle 25"/>
          <p:cNvSpPr/>
          <p:nvPr/>
        </p:nvSpPr>
        <p:spPr>
          <a:xfrm>
            <a:off x="3962401" y="2236355"/>
            <a:ext cx="410561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Physical Education</a:t>
            </a:r>
            <a:endParaRPr lang="en-US" sz="3733"/>
          </a:p>
        </p:txBody>
      </p:sp>
      <p:sp>
        <p:nvSpPr>
          <p:cNvPr id="27" name="Rectangle 26"/>
          <p:cNvSpPr/>
          <p:nvPr/>
        </p:nvSpPr>
        <p:spPr>
          <a:xfrm>
            <a:off x="8319948" y="2209800"/>
            <a:ext cx="391581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Science</a:t>
            </a:r>
            <a:endParaRPr lang="en-US" sz="3733"/>
          </a:p>
        </p:txBody>
      </p:sp>
      <p:sp>
        <p:nvSpPr>
          <p:cNvPr id="28" name="Rectangle 27"/>
          <p:cNvSpPr/>
          <p:nvPr/>
        </p:nvSpPr>
        <p:spPr>
          <a:xfrm>
            <a:off x="2818520" y="5257800"/>
            <a:ext cx="250677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Technology</a:t>
            </a:r>
            <a:endParaRPr lang="en-US" sz="3733"/>
          </a:p>
        </p:txBody>
      </p:sp>
      <p:sp>
        <p:nvSpPr>
          <p:cNvPr id="29" name="Rectangle 28"/>
          <p:cNvSpPr/>
          <p:nvPr/>
        </p:nvSpPr>
        <p:spPr>
          <a:xfrm>
            <a:off x="6172674" y="5257800"/>
            <a:ext cx="290816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Class activity</a:t>
            </a:r>
            <a:endParaRPr lang="en-US" sz="3733"/>
          </a:p>
        </p:txBody>
      </p:sp>
    </p:spTree>
    <p:extLst>
      <p:ext uri="{BB962C8B-B14F-4D97-AF65-F5344CB8AC3E}">
        <p14:creationId xmlns:p14="http://schemas.microsoft.com/office/powerpoint/2010/main" val="26278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72" y1="74026" x2="14932" y2="42857"/>
                        <a14:foregroundMark x1="15385" y1="12338" x2="27602" y2="11688"/>
                        <a14:foregroundMark x1="14932" y1="46753" x2="22172" y2="44805"/>
                        <a14:foregroundMark x1="13575" y1="50649" x2="18100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66217" y="3192803"/>
            <a:ext cx="1403351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60044" y="13462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26" name="图片 25" descr="ea11243b2077ee3abef0a39733d4f91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135" y="5377185"/>
            <a:ext cx="10058400" cy="148526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1" y="1220355"/>
            <a:ext cx="16129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93801"/>
            <a:ext cx="16002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193801"/>
            <a:ext cx="18796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3384550"/>
            <a:ext cx="16637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435350"/>
            <a:ext cx="19304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72" y1="74026" x2="14932" y2="42857"/>
                        <a14:foregroundMark x1="15385" y1="12338" x2="27602" y2="11688"/>
                        <a14:foregroundMark x1="14932" y1="46753" x2="22172" y2="44805"/>
                        <a14:foregroundMark x1="13575" y1="50649" x2="18100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64"/>
          <a:stretch/>
        </p:blipFill>
        <p:spPr bwMode="auto">
          <a:xfrm>
            <a:off x="4407775" y="3124200"/>
            <a:ext cx="1179829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657600" y="4795012"/>
            <a:ext cx="5791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Ba: …………    Hoa:……….</a:t>
            </a:r>
          </a:p>
        </p:txBody>
      </p:sp>
      <p:sp>
        <p:nvSpPr>
          <p:cNvPr id="50" name="Text Box 24"/>
          <p:cNvSpPr txBox="1">
            <a:spLocks noChangeArrowheads="1"/>
          </p:cNvSpPr>
          <p:nvPr/>
        </p:nvSpPr>
        <p:spPr bwMode="auto">
          <a:xfrm>
            <a:off x="812800" y="177801"/>
            <a:ext cx="11633200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Listen. Then write the correct letters next to the names.</a:t>
            </a:r>
          </a:p>
        </p:txBody>
      </p:sp>
      <p:pic>
        <p:nvPicPr>
          <p:cNvPr id="28" name="05_A_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9972" y="3911599"/>
            <a:ext cx="812800" cy="812800"/>
          </a:xfrm>
          <a:prstGeom prst="rect">
            <a:avLst/>
          </a:prstGeom>
        </p:spPr>
      </p:pic>
      <p:pic>
        <p:nvPicPr>
          <p:cNvPr id="4104" name="Loa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20355"/>
            <a:ext cx="1557275" cy="15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345912" y="4364125"/>
            <a:ext cx="1507784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d,a,e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807735" y="4312493"/>
            <a:ext cx="1461297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c,b,e</a:t>
            </a:r>
          </a:p>
        </p:txBody>
      </p:sp>
    </p:spTree>
    <p:extLst>
      <p:ext uri="{BB962C8B-B14F-4D97-AF65-F5344CB8AC3E}">
        <p14:creationId xmlns:p14="http://schemas.microsoft.com/office/powerpoint/2010/main" val="17230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6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1" y="-264479"/>
            <a:ext cx="2880360" cy="1807211"/>
          </a:xfrm>
          <a:prstGeom prst="rect">
            <a:avLst/>
          </a:prstGeom>
        </p:spPr>
      </p:pic>
      <p:grpSp>
        <p:nvGrpSpPr>
          <p:cNvPr id="34" name="组合 11"/>
          <p:cNvGrpSpPr/>
          <p:nvPr/>
        </p:nvGrpSpPr>
        <p:grpSpPr>
          <a:xfrm>
            <a:off x="60044" y="134621"/>
            <a:ext cx="965200" cy="1009015"/>
            <a:chOff x="11295" y="1307"/>
            <a:chExt cx="3874" cy="4046"/>
          </a:xfrm>
        </p:grpSpPr>
        <p:pic>
          <p:nvPicPr>
            <p:cNvPr id="35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6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7" name="图片 3" descr="f5105eb846fd0a2cb2ef86e408f54a4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093" y="5041286"/>
            <a:ext cx="2903308" cy="191958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7" y="1600201"/>
            <a:ext cx="11549493" cy="339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336800" y="244421"/>
            <a:ext cx="6775451" cy="995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5867" i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Read the passage</a:t>
            </a:r>
            <a:endParaRPr lang="en-US" sz="5867" i="1" ker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sym typeface="Symbol" pitchFamily="18" charset="2"/>
            </a:endParaRPr>
          </a:p>
        </p:txBody>
      </p:sp>
      <p:pic>
        <p:nvPicPr>
          <p:cNvPr id="2" name="05_A_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1600" y="6976115"/>
            <a:ext cx="812800" cy="812800"/>
          </a:xfrm>
          <a:prstGeom prst="rect">
            <a:avLst/>
          </a:prstGeom>
        </p:spPr>
      </p:pic>
      <p:pic>
        <p:nvPicPr>
          <p:cNvPr id="11" name="Lo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038600"/>
            <a:ext cx="1557275" cy="15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7606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1" y="240029"/>
            <a:ext cx="2880360" cy="1807211"/>
          </a:xfrm>
          <a:prstGeom prst="rect">
            <a:avLst/>
          </a:prstGeom>
        </p:spPr>
      </p:pic>
      <p:grpSp>
        <p:nvGrpSpPr>
          <p:cNvPr id="34" name="组合 11"/>
          <p:cNvGrpSpPr/>
          <p:nvPr/>
        </p:nvGrpSpPr>
        <p:grpSpPr>
          <a:xfrm>
            <a:off x="60044" y="134621"/>
            <a:ext cx="965200" cy="1009015"/>
            <a:chOff x="11295" y="1307"/>
            <a:chExt cx="3874" cy="4046"/>
          </a:xfrm>
        </p:grpSpPr>
        <p:pic>
          <p:nvPicPr>
            <p:cNvPr id="35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6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7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25687" y="3782064"/>
            <a:ext cx="2285365" cy="2971165"/>
          </a:xfrm>
          <a:prstGeom prst="rect">
            <a:avLst/>
          </a:prstGeom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016000" y="1193800"/>
            <a:ext cx="9347200" cy="7112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1219170">
              <a:defRPr/>
            </a:pPr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Discuss with a partner to find the </a:t>
            </a:r>
            <a:r>
              <a:rPr lang="en-US" sz="3200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ODD ONE out</a:t>
            </a:r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.</a:t>
            </a:r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3454400" y="2616200"/>
            <a:ext cx="3575051" cy="180551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4800" kern="0">
                <a:solidFill>
                  <a:sysClr val="windowText" lastClr="000000"/>
                </a:solidFill>
                <a:latin typeface=".VnVogue" pitchFamily="34" charset="0"/>
              </a:rPr>
              <a:t>LITERATURE</a:t>
            </a: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1058333" y="2355851"/>
            <a:ext cx="1786467" cy="1073149"/>
          </a:xfrm>
          <a:prstGeom prst="ellipse">
            <a:avLst/>
          </a:prstGeom>
          <a:solidFill>
            <a:srgbClr val="FF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733" kern="0">
                <a:solidFill>
                  <a:sysClr val="windowText" lastClr="000000"/>
                </a:solidFill>
                <a:latin typeface="AvantGarde Md BT" pitchFamily="34" charset="0"/>
              </a:rPr>
              <a:t>author</a:t>
            </a:r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auto">
          <a:xfrm>
            <a:off x="1117600" y="4749801"/>
            <a:ext cx="1786467" cy="1073151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733" kern="0">
                <a:solidFill>
                  <a:sysClr val="windowText" lastClr="000000"/>
                </a:solidFill>
                <a:latin typeface="AvantGarde Md BT" pitchFamily="34" charset="0"/>
              </a:rPr>
              <a:t>writing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7518401" y="4648201"/>
            <a:ext cx="2163233" cy="1242484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733" kern="0">
                <a:solidFill>
                  <a:sysClr val="windowText" lastClr="000000"/>
                </a:solidFill>
                <a:latin typeface="AvantGarde Md BT" pitchFamily="34" charset="0"/>
              </a:rPr>
              <a:t>paintings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7865533" y="2514601"/>
            <a:ext cx="1786467" cy="1073151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733" kern="0">
                <a:solidFill>
                  <a:sysClr val="windowText" lastClr="000000"/>
                </a:solidFill>
                <a:latin typeface="AvantGarde Md BT" pitchFamily="34" charset="0"/>
              </a:rPr>
              <a:t>stories</a:t>
            </a:r>
          </a:p>
        </p:txBody>
      </p:sp>
      <p:pic>
        <p:nvPicPr>
          <p:cNvPr id="14" name="Picture 25" descr="j03595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546600"/>
            <a:ext cx="2262717" cy="20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1" y="240029"/>
            <a:ext cx="2880360" cy="1807211"/>
          </a:xfrm>
          <a:prstGeom prst="rect">
            <a:avLst/>
          </a:prstGeom>
        </p:spPr>
      </p:pic>
      <p:grpSp>
        <p:nvGrpSpPr>
          <p:cNvPr id="34" name="组合 11"/>
          <p:cNvGrpSpPr/>
          <p:nvPr/>
        </p:nvGrpSpPr>
        <p:grpSpPr>
          <a:xfrm>
            <a:off x="60044" y="134621"/>
            <a:ext cx="965200" cy="1009015"/>
            <a:chOff x="11295" y="1307"/>
            <a:chExt cx="3874" cy="4046"/>
          </a:xfrm>
        </p:grpSpPr>
        <p:pic>
          <p:nvPicPr>
            <p:cNvPr id="35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6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7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25687" y="3782064"/>
            <a:ext cx="2285365" cy="2971165"/>
          </a:xfrm>
          <a:prstGeom prst="rect">
            <a:avLst/>
          </a:prstGeom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016000" y="656336"/>
            <a:ext cx="9347200" cy="7112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Discuss with a partner to find the </a:t>
            </a:r>
            <a:r>
              <a:rPr lang="en-US" sz="3200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ODD ONE out</a:t>
            </a:r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.</a:t>
            </a: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4135220" y="1367536"/>
            <a:ext cx="3251200" cy="1524000"/>
          </a:xfrm>
          <a:prstGeom prst="wedgeEllipseCallout">
            <a:avLst>
              <a:gd name="adj1" fmla="val -79491"/>
              <a:gd name="adj2" fmla="val 106389"/>
            </a:avLst>
          </a:prstGeom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Basketball games</a:t>
            </a: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477620" y="2789936"/>
            <a:ext cx="3149600" cy="3860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defRPr/>
            </a:pPr>
            <a:r>
              <a:rPr lang="en-US" sz="4267" b="1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HISTORY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4744820" y="2891536"/>
            <a:ext cx="3149600" cy="1422400"/>
          </a:xfrm>
          <a:prstGeom prst="wedgeEllipseCallout">
            <a:avLst>
              <a:gd name="adj1" fmla="val -91532"/>
              <a:gd name="adj2" fmla="val 44495"/>
            </a:avLst>
          </a:prstGeom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Famous people</a:t>
            </a:r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>
            <a:off x="4948020" y="4313936"/>
            <a:ext cx="3759200" cy="1016000"/>
          </a:xfrm>
          <a:prstGeom prst="wedgeEllipseCallout">
            <a:avLst>
              <a:gd name="adj1" fmla="val -89472"/>
              <a:gd name="adj2" fmla="val -45625"/>
            </a:avLst>
          </a:prstGeom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World events</a:t>
            </a: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4846420" y="5329936"/>
            <a:ext cx="3251200" cy="1422400"/>
          </a:xfrm>
          <a:prstGeom prst="wedgeEllipseCallout">
            <a:avLst>
              <a:gd name="adj1" fmla="val -94856"/>
              <a:gd name="adj2" fmla="val -56694"/>
            </a:avLst>
          </a:prstGeom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Important days</a:t>
            </a:r>
          </a:p>
        </p:txBody>
      </p:sp>
    </p:spTree>
    <p:extLst>
      <p:ext uri="{BB962C8B-B14F-4D97-AF65-F5344CB8AC3E}">
        <p14:creationId xmlns:p14="http://schemas.microsoft.com/office/powerpoint/2010/main" val="7057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0"/>
                            </p:stCondLst>
                            <p:childTnLst>
                              <p:par>
                                <p:cTn id="8" presetID="4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1" y="240029"/>
            <a:ext cx="2880360" cy="1807211"/>
          </a:xfrm>
          <a:prstGeom prst="rect">
            <a:avLst/>
          </a:prstGeom>
        </p:spPr>
      </p:pic>
      <p:grpSp>
        <p:nvGrpSpPr>
          <p:cNvPr id="34" name="组合 11"/>
          <p:cNvGrpSpPr/>
          <p:nvPr/>
        </p:nvGrpSpPr>
        <p:grpSpPr>
          <a:xfrm>
            <a:off x="60044" y="134621"/>
            <a:ext cx="965200" cy="1009015"/>
            <a:chOff x="11295" y="1307"/>
            <a:chExt cx="3874" cy="4046"/>
          </a:xfrm>
        </p:grpSpPr>
        <p:pic>
          <p:nvPicPr>
            <p:cNvPr id="35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6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7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25687" y="3782064"/>
            <a:ext cx="2285365" cy="2971165"/>
          </a:xfrm>
          <a:prstGeom prst="rect">
            <a:avLst/>
          </a:prstGeom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016000" y="381000"/>
            <a:ext cx="9347200" cy="7112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Discuss with a partner to find the </a:t>
            </a:r>
            <a:r>
              <a:rPr lang="en-US" sz="3200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ODD ONE out</a:t>
            </a:r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.</a:t>
            </a: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2336800" y="1295400"/>
            <a:ext cx="6705600" cy="1422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defRPr/>
            </a:pPr>
            <a:r>
              <a:rPr lang="en-US" sz="88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SCIENCE</a:t>
            </a: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1524000" y="3225800"/>
            <a:ext cx="3352800" cy="1016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Experiments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6197600" y="3225800"/>
            <a:ext cx="3352800" cy="1016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Meter</a:t>
            </a:r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>
            <a:off x="1524000" y="5359400"/>
            <a:ext cx="3352800" cy="1016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Preposition</a:t>
            </a: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6299200" y="5359400"/>
            <a:ext cx="3352800" cy="1016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25483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4" presetClass="exit" presetSubtype="0" decel="10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ên kết dạy tiếng Anh trong trường công lập Hà Nội: Quy rõ trách nhiệm của  hiệu trưở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/>
          <a:stretch/>
        </p:blipFill>
        <p:spPr bwMode="auto">
          <a:xfrm>
            <a:off x="1422400" y="1040442"/>
            <a:ext cx="7559040" cy="538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420" y="37635"/>
            <a:ext cx="2005613" cy="2005613"/>
            <a:chOff x="1525378" y="1913206"/>
            <a:chExt cx="2216628" cy="2216628"/>
          </a:xfrm>
        </p:grpSpPr>
        <p:sp>
          <p:nvSpPr>
            <p:cNvPr id="18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6" y="409157"/>
            <a:ext cx="910615" cy="13659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06033" y="177800"/>
            <a:ext cx="4031488" cy="1016000"/>
            <a:chOff x="1504525" y="133350"/>
            <a:chExt cx="3023616" cy="762000"/>
          </a:xfrm>
        </p:grpSpPr>
        <p:sp>
          <p:nvSpPr>
            <p:cNvPr id="14" name="Oval Callout 13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-62072"/>
                <a:gd name="adj2" fmla="val 3659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536" y="281285"/>
              <a:ext cx="2492077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E85A31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What subject is it?</a:t>
              </a:r>
              <a:endParaRPr lang="en-US" sz="3200"/>
            </a:p>
          </p:txBody>
        </p:sp>
      </p:grpSp>
      <p:pic>
        <p:nvPicPr>
          <p:cNvPr id="44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801" y="4953000"/>
            <a:ext cx="1042276" cy="132168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807200" y="3730856"/>
            <a:ext cx="4031488" cy="1016000"/>
            <a:chOff x="1504525" y="133350"/>
            <a:chExt cx="3023616" cy="762000"/>
          </a:xfrm>
        </p:grpSpPr>
        <p:sp>
          <p:nvSpPr>
            <p:cNvPr id="60" name="Oval Callout 59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41026"/>
                <a:gd name="adj2" fmla="val 8431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133815" y="301591"/>
              <a:ext cx="1571007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chemeClr val="accent3">
                      <a:lumMod val="75000"/>
                    </a:schemeClr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It’s English.</a:t>
              </a:r>
              <a:endParaRPr lang="en-US" sz="320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4" name="Oval 73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00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5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7" name="Oval 76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8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0" name="Oval 79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1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3" name="Oval 82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4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6" name="Oval 85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7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9" name="Oval 88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05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90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1" y="240029"/>
            <a:ext cx="2880360" cy="1807211"/>
          </a:xfrm>
          <a:prstGeom prst="rect">
            <a:avLst/>
          </a:prstGeom>
        </p:spPr>
      </p:pic>
      <p:grpSp>
        <p:nvGrpSpPr>
          <p:cNvPr id="34" name="组合 11"/>
          <p:cNvGrpSpPr/>
          <p:nvPr/>
        </p:nvGrpSpPr>
        <p:grpSpPr>
          <a:xfrm>
            <a:off x="60044" y="134621"/>
            <a:ext cx="965200" cy="1009015"/>
            <a:chOff x="11295" y="1307"/>
            <a:chExt cx="3874" cy="4046"/>
          </a:xfrm>
        </p:grpSpPr>
        <p:pic>
          <p:nvPicPr>
            <p:cNvPr id="35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6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7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25687" y="3782064"/>
            <a:ext cx="2285365" cy="2971165"/>
          </a:xfrm>
          <a:prstGeom prst="rect">
            <a:avLst/>
          </a:prstGeom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016000" y="787400"/>
            <a:ext cx="9347200" cy="7112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Discuss with a partner to find the </a:t>
            </a:r>
            <a:r>
              <a:rPr lang="en-US" sz="3200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ODD ONE out</a:t>
            </a:r>
            <a:r>
              <a:rPr lang="en-US" sz="32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nSouvenir" pitchFamily="2" charset="0"/>
              </a:rPr>
              <a:t>.</a:t>
            </a: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2874433" y="2108200"/>
            <a:ext cx="4394200" cy="2133600"/>
          </a:xfrm>
          <a:prstGeom prst="downArrowCallout">
            <a:avLst>
              <a:gd name="adj1" fmla="val 51488"/>
              <a:gd name="adj2" fmla="val 51488"/>
              <a:gd name="adj3" fmla="val 16667"/>
              <a:gd name="adj4" fmla="val 6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defRPr/>
            </a:pPr>
            <a:r>
              <a:rPr lang="en-US" sz="6400" b="1" ker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Rockwell" pitchFamily="2" charset="0"/>
              </a:rPr>
              <a:t>ENGLISH</a:t>
            </a: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579968" y="4343400"/>
            <a:ext cx="1756833" cy="2133600"/>
          </a:xfrm>
          <a:prstGeom prst="star8">
            <a:avLst>
              <a:gd name="adj" fmla="val 38250"/>
            </a:avLst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Words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2713568" y="4343400"/>
            <a:ext cx="1756833" cy="2133600"/>
          </a:xfrm>
          <a:prstGeom prst="star8">
            <a:avLst>
              <a:gd name="adj" fmla="val 38250"/>
            </a:avLst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Verbs</a:t>
            </a:r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>
            <a:off x="5151968" y="4343400"/>
            <a:ext cx="1756833" cy="2133600"/>
          </a:xfrm>
          <a:prstGeom prst="star8">
            <a:avLst>
              <a:gd name="adj" fmla="val 38250"/>
            </a:avLst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England</a:t>
            </a: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7442200" y="4343400"/>
            <a:ext cx="2108200" cy="2133600"/>
          </a:xfrm>
          <a:prstGeom prst="star8">
            <a:avLst>
              <a:gd name="adj" fmla="val 38250"/>
            </a:avLst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917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Souvenir" pitchFamily="2" charset="0"/>
              </a:rPr>
              <a:t>Pronouns</a:t>
            </a:r>
          </a:p>
        </p:txBody>
      </p:sp>
    </p:spTree>
    <p:extLst>
      <p:ext uri="{BB962C8B-B14F-4D97-AF65-F5344CB8AC3E}">
        <p14:creationId xmlns:p14="http://schemas.microsoft.com/office/powerpoint/2010/main" val="100233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xit" presetSubtype="0" accel="5000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-344803" y="2898249"/>
            <a:ext cx="3900804" cy="4037856"/>
          </a:xfrm>
          <a:prstGeom prst="rect">
            <a:avLst/>
          </a:prstGeom>
        </p:spPr>
      </p:pic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3521456" y="5024291"/>
            <a:ext cx="856894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267" b="1" i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Vogue" pitchFamily="34" charset="0"/>
              </a:rPr>
              <a:t>Write down in the notebooks.</a:t>
            </a: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759712" y="667682"/>
            <a:ext cx="3352800" cy="418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189" indent="-457189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200">
                <a:solidFill>
                  <a:srgbClr val="FF0000"/>
                </a:solidFill>
                <a:latin typeface="VNI-Cooper" pitchFamily="2" charset="0"/>
              </a:rPr>
              <a:t>Literature</a:t>
            </a:r>
          </a:p>
          <a:p>
            <a:pPr marL="457189" indent="-457189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200">
                <a:solidFill>
                  <a:srgbClr val="FF0000"/>
                </a:solidFill>
                <a:latin typeface="VNI-Cooper" pitchFamily="2" charset="0"/>
              </a:rPr>
              <a:t>History</a:t>
            </a:r>
          </a:p>
          <a:p>
            <a:pPr marL="457189" indent="-457189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200">
                <a:solidFill>
                  <a:srgbClr val="FF0000"/>
                </a:solidFill>
                <a:latin typeface="VNI-Cooper" pitchFamily="2" charset="0"/>
              </a:rPr>
              <a:t>Science</a:t>
            </a:r>
          </a:p>
          <a:p>
            <a:pPr marL="457189" indent="-457189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200">
                <a:solidFill>
                  <a:srgbClr val="FF0000"/>
                </a:solidFill>
                <a:latin typeface="VNI-Cooper" pitchFamily="2" charset="0"/>
              </a:rPr>
              <a:t>English</a:t>
            </a: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4673600" y="584201"/>
            <a:ext cx="8026400" cy="603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189" indent="-457189" defTabSz="1219170">
              <a:lnSpc>
                <a:spcPct val="145000"/>
              </a:lnSpc>
              <a:spcBef>
                <a:spcPct val="20000"/>
              </a:spcBef>
              <a:buClr>
                <a:srgbClr val="364EB6"/>
              </a:buClr>
              <a:buFont typeface="Wingdings" pitchFamily="2" charset="2"/>
              <a:buChar char="§"/>
              <a:defRPr/>
            </a:pPr>
            <a:r>
              <a:rPr lang="en-US" sz="3200" i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author, writing, stories</a:t>
            </a:r>
          </a:p>
          <a:p>
            <a:pPr marL="457189" indent="-457189" defTabSz="1219170">
              <a:lnSpc>
                <a:spcPct val="160000"/>
              </a:lnSpc>
              <a:spcBef>
                <a:spcPct val="20000"/>
              </a:spcBef>
              <a:buClr>
                <a:srgbClr val="364EB6"/>
              </a:buClr>
              <a:buFont typeface="Wingdings" pitchFamily="2" charset="2"/>
              <a:buChar char="§"/>
              <a:defRPr/>
            </a:pPr>
            <a:r>
              <a:rPr lang="en-US" sz="3200" i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famous people, world events, important days</a:t>
            </a:r>
          </a:p>
          <a:p>
            <a:pPr marL="457189" indent="-457189" defTabSz="1219170">
              <a:lnSpc>
                <a:spcPct val="160000"/>
              </a:lnSpc>
              <a:spcBef>
                <a:spcPct val="20000"/>
              </a:spcBef>
              <a:buClr>
                <a:srgbClr val="364EB6"/>
              </a:buClr>
              <a:buFont typeface="Wingdings" pitchFamily="2" charset="2"/>
              <a:buChar char="§"/>
              <a:defRPr/>
            </a:pPr>
            <a:r>
              <a:rPr lang="en-US" sz="3200" i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experiments, meter, temperature</a:t>
            </a:r>
          </a:p>
          <a:p>
            <a:pPr marL="457189" indent="-457189" defTabSz="1219170">
              <a:lnSpc>
                <a:spcPct val="160000"/>
              </a:lnSpc>
              <a:spcBef>
                <a:spcPct val="20000"/>
              </a:spcBef>
              <a:buClr>
                <a:srgbClr val="364EB6"/>
              </a:buClr>
              <a:buFont typeface="Wingdings" pitchFamily="2" charset="2"/>
              <a:buChar char="§"/>
              <a:defRPr/>
            </a:pPr>
            <a:r>
              <a:rPr lang="en-US" sz="3200" i="1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words, verbs, pronouns</a:t>
            </a:r>
          </a:p>
        </p:txBody>
      </p:sp>
    </p:spTree>
    <p:extLst>
      <p:ext uri="{BB962C8B-B14F-4D97-AF65-F5344CB8AC3E}">
        <p14:creationId xmlns:p14="http://schemas.microsoft.com/office/powerpoint/2010/main" val="199367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042"/>
              <a:ext cx="222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1" y="240029"/>
            <a:ext cx="2880360" cy="1807211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1" y="3562989"/>
            <a:ext cx="3153411" cy="2901315"/>
          </a:xfrm>
          <a:prstGeom prst="rect">
            <a:avLst/>
          </a:prstGeom>
        </p:spPr>
      </p:pic>
      <p:pic>
        <p:nvPicPr>
          <p:cNvPr id="34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901" y="35560"/>
            <a:ext cx="7858760" cy="361061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rot="21341352">
            <a:off x="1272551" y="1393244"/>
            <a:ext cx="6371296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Homerwork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32000" y="3349340"/>
            <a:ext cx="6096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2007D7"/>
                </a:solidFill>
                <a:latin typeface="Times New Roman" pitchFamily="18" charset="0"/>
              </a:rPr>
              <a:t>Learn by heart new words.</a:t>
            </a:r>
          </a:p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2007D7"/>
                </a:solidFill>
                <a:latin typeface="Times New Roman" pitchFamily="18" charset="0"/>
              </a:rPr>
              <a:t>Review the names of subjects.</a:t>
            </a:r>
          </a:p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2007D7"/>
                </a:solidFill>
                <a:latin typeface="Times New Roman" pitchFamily="18" charset="0"/>
              </a:rPr>
              <a:t>Read the passage A125 again.</a:t>
            </a:r>
          </a:p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2007D7"/>
                </a:solidFill>
                <a:latin typeface="Times New Roman" pitchFamily="18" charset="0"/>
              </a:rPr>
              <a:t>Prepare for new lesson: B1</a:t>
            </a:r>
            <a:r>
              <a:rPr lang="en-US" sz="3200" b="1">
                <a:solidFill>
                  <a:srgbClr val="2007D7"/>
                </a:solidFill>
                <a:latin typeface="Times New Roman" pitchFamily="18" charset="0"/>
              </a:rPr>
              <a:t>&amp;B3</a:t>
            </a:r>
            <a:endParaRPr lang="en-US" sz="3200" b="1" dirty="0">
              <a:solidFill>
                <a:srgbClr val="2007D7"/>
              </a:solidFill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Char char="-"/>
            </a:pPr>
            <a:endParaRPr lang="en-US" sz="3200" b="1" dirty="0">
              <a:solidFill>
                <a:srgbClr val="2007D7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3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64180" y="-45582"/>
            <a:ext cx="7858760" cy="36106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341352">
            <a:off x="3814336" y="1095405"/>
            <a:ext cx="6581032" cy="176445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666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rable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3490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ĩ thuật đánh giá thường xuyên môn toán ở tiểu học | Diễn đàn Big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44" y="1193800"/>
            <a:ext cx="762000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420" y="37635"/>
            <a:ext cx="2005613" cy="2005613"/>
            <a:chOff x="1525378" y="1913206"/>
            <a:chExt cx="2216628" cy="2216628"/>
          </a:xfrm>
        </p:grpSpPr>
        <p:sp>
          <p:nvSpPr>
            <p:cNvPr id="18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6" y="409157"/>
            <a:ext cx="910615" cy="13659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06033" y="177800"/>
            <a:ext cx="4031488" cy="1016000"/>
            <a:chOff x="1504525" y="133350"/>
            <a:chExt cx="3023616" cy="762000"/>
          </a:xfrm>
        </p:grpSpPr>
        <p:sp>
          <p:nvSpPr>
            <p:cNvPr id="14" name="Oval Callout 13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-62072"/>
                <a:gd name="adj2" fmla="val 3659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536" y="281285"/>
              <a:ext cx="2492077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E85A31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What subject is it?</a:t>
              </a:r>
              <a:endParaRPr lang="en-US" sz="3200">
                <a:solidFill>
                  <a:prstClr val="black"/>
                </a:solidFill>
              </a:endParaRPr>
            </a:p>
          </p:txBody>
        </p:sp>
      </p:grpSp>
      <p:pic>
        <p:nvPicPr>
          <p:cNvPr id="44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801" y="4953000"/>
            <a:ext cx="1042276" cy="132168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807200" y="3730856"/>
            <a:ext cx="4031488" cy="1016000"/>
            <a:chOff x="1504525" y="133350"/>
            <a:chExt cx="3023616" cy="762000"/>
          </a:xfrm>
        </p:grpSpPr>
        <p:sp>
          <p:nvSpPr>
            <p:cNvPr id="60" name="Oval Callout 59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41026"/>
                <a:gd name="adj2" fmla="val 8431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133815" y="301591"/>
              <a:ext cx="136138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91C429">
                      <a:lumMod val="75000"/>
                    </a:srgbClr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It’s Math.</a:t>
              </a:r>
              <a:endParaRPr lang="en-US" sz="3200">
                <a:ln w="28575">
                  <a:noFill/>
                </a:ln>
                <a:solidFill>
                  <a:srgbClr val="91C429">
                    <a:lumMod val="75000"/>
                  </a:srgbClr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4" name="Oval 73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00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5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7" name="Oval 76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8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0" name="Oval 79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1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3" name="Oval 82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4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6" name="Oval 85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7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9" name="Oval 88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05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90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sp>
        <p:nvSpPr>
          <p:cNvPr id="8" name="AutoShape 4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6108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89" y="946727"/>
            <a:ext cx="8534400" cy="48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420" y="37635"/>
            <a:ext cx="2005613" cy="2005613"/>
            <a:chOff x="1525378" y="1913206"/>
            <a:chExt cx="2216628" cy="2216628"/>
          </a:xfrm>
        </p:grpSpPr>
        <p:sp>
          <p:nvSpPr>
            <p:cNvPr id="18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6" y="409157"/>
            <a:ext cx="910615" cy="13659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06033" y="177800"/>
            <a:ext cx="4031488" cy="1016000"/>
            <a:chOff x="1504525" y="133350"/>
            <a:chExt cx="3023616" cy="762000"/>
          </a:xfrm>
        </p:grpSpPr>
        <p:sp>
          <p:nvSpPr>
            <p:cNvPr id="14" name="Oval Callout 13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-62072"/>
                <a:gd name="adj2" fmla="val 3659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536" y="281285"/>
              <a:ext cx="2492077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E85A31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What subject is it?</a:t>
              </a:r>
              <a:endParaRPr lang="en-US" sz="3200">
                <a:solidFill>
                  <a:prstClr val="black"/>
                </a:solidFill>
              </a:endParaRPr>
            </a:p>
          </p:txBody>
        </p:sp>
      </p:grpSp>
      <p:pic>
        <p:nvPicPr>
          <p:cNvPr id="44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801" y="4953000"/>
            <a:ext cx="1042276" cy="132168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807200" y="3730856"/>
            <a:ext cx="4031488" cy="1016000"/>
            <a:chOff x="1504525" y="133350"/>
            <a:chExt cx="3023616" cy="762000"/>
          </a:xfrm>
        </p:grpSpPr>
        <p:sp>
          <p:nvSpPr>
            <p:cNvPr id="60" name="Oval Callout 59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41026"/>
                <a:gd name="adj2" fmla="val 8431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133815" y="301591"/>
              <a:ext cx="1505749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91C429">
                      <a:lumMod val="75000"/>
                    </a:srgbClr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It’s History</a:t>
              </a:r>
              <a:endParaRPr lang="en-US" sz="3200">
                <a:ln w="28575">
                  <a:noFill/>
                </a:ln>
                <a:solidFill>
                  <a:srgbClr val="91C429">
                    <a:lumMod val="75000"/>
                  </a:srgbClr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4" name="Oval 73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00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5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7" name="Oval 76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8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0" name="Oval 79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1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3" name="Oval 82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4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6" name="Oval 85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7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9" name="Oval 88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05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90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sp>
        <p:nvSpPr>
          <p:cNvPr id="8" name="AutoShape 4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AutoShape 2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947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24" y="1370331"/>
            <a:ext cx="7544021" cy="4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420" y="37635"/>
            <a:ext cx="2005613" cy="2005613"/>
            <a:chOff x="1525378" y="1913206"/>
            <a:chExt cx="2216628" cy="2216628"/>
          </a:xfrm>
        </p:grpSpPr>
        <p:sp>
          <p:nvSpPr>
            <p:cNvPr id="18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6" y="409157"/>
            <a:ext cx="910615" cy="13659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06033" y="177800"/>
            <a:ext cx="4031488" cy="1016000"/>
            <a:chOff x="1504525" y="133350"/>
            <a:chExt cx="3023616" cy="762000"/>
          </a:xfrm>
        </p:grpSpPr>
        <p:sp>
          <p:nvSpPr>
            <p:cNvPr id="14" name="Oval Callout 13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-62072"/>
                <a:gd name="adj2" fmla="val 3659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536" y="281285"/>
              <a:ext cx="2492077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E85A31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What subject is it?</a:t>
              </a:r>
              <a:endParaRPr lang="en-US" sz="3200">
                <a:solidFill>
                  <a:prstClr val="black"/>
                </a:solidFill>
              </a:endParaRPr>
            </a:p>
          </p:txBody>
        </p:sp>
      </p:grpSp>
      <p:pic>
        <p:nvPicPr>
          <p:cNvPr id="44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801" y="4953000"/>
            <a:ext cx="1042276" cy="132168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807201" y="3730856"/>
            <a:ext cx="4031488" cy="1016000"/>
            <a:chOff x="1504525" y="133350"/>
            <a:chExt cx="3023616" cy="762000"/>
          </a:xfrm>
        </p:grpSpPr>
        <p:sp>
          <p:nvSpPr>
            <p:cNvPr id="60" name="Oval Callout 59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41026"/>
                <a:gd name="adj2" fmla="val 8431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80725" y="306565"/>
              <a:ext cx="2472023" cy="3770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67" b="1">
                  <a:ln w="28575">
                    <a:noFill/>
                  </a:ln>
                  <a:solidFill>
                    <a:srgbClr val="91C429">
                      <a:lumMod val="75000"/>
                    </a:srgbClr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It’s Physical Education</a:t>
              </a:r>
              <a:endParaRPr lang="en-US" sz="2667">
                <a:ln w="28575">
                  <a:noFill/>
                </a:ln>
                <a:solidFill>
                  <a:srgbClr val="91C429">
                    <a:lumMod val="75000"/>
                  </a:srgbClr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4" name="Oval 73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00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5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7" name="Oval 76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8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0" name="Oval 79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1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3" name="Oval 82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4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6" name="Oval 85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7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9" name="Oval 88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05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90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sp>
        <p:nvSpPr>
          <p:cNvPr id="8" name="AutoShape 4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AutoShape 2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AutoShape 4" descr="Chương trình đào tạo Ngành Sư phạm Địa lý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2844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16984"/>
            <a:ext cx="81280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420" y="37635"/>
            <a:ext cx="2005613" cy="2005613"/>
            <a:chOff x="1525378" y="1913206"/>
            <a:chExt cx="2216628" cy="2216628"/>
          </a:xfrm>
        </p:grpSpPr>
        <p:sp>
          <p:nvSpPr>
            <p:cNvPr id="18" name="矩形 17"/>
            <p:cNvSpPr/>
            <p:nvPr/>
          </p:nvSpPr>
          <p:spPr>
            <a:xfrm>
              <a:off x="1525378" y="1913206"/>
              <a:ext cx="2216628" cy="2216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03699" y="2191527"/>
              <a:ext cx="1659987" cy="165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6" y="409157"/>
            <a:ext cx="910615" cy="13659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06033" y="177800"/>
            <a:ext cx="4031488" cy="1016000"/>
            <a:chOff x="1504525" y="133350"/>
            <a:chExt cx="3023616" cy="762000"/>
          </a:xfrm>
        </p:grpSpPr>
        <p:sp>
          <p:nvSpPr>
            <p:cNvPr id="14" name="Oval Callout 13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-62072"/>
                <a:gd name="adj2" fmla="val 3659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536" y="281285"/>
              <a:ext cx="2492077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E85A31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What subject is it?</a:t>
              </a:r>
              <a:endParaRPr lang="en-US" sz="3200">
                <a:solidFill>
                  <a:prstClr val="black"/>
                </a:solidFill>
              </a:endParaRPr>
            </a:p>
          </p:txBody>
        </p:sp>
      </p:grpSp>
      <p:pic>
        <p:nvPicPr>
          <p:cNvPr id="44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801" y="4953000"/>
            <a:ext cx="1042276" cy="132168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807200" y="3730856"/>
            <a:ext cx="4031488" cy="1016000"/>
            <a:chOff x="1504525" y="133350"/>
            <a:chExt cx="3023616" cy="762000"/>
          </a:xfrm>
        </p:grpSpPr>
        <p:sp>
          <p:nvSpPr>
            <p:cNvPr id="60" name="Oval Callout 59"/>
            <p:cNvSpPr/>
            <p:nvPr/>
          </p:nvSpPr>
          <p:spPr>
            <a:xfrm>
              <a:off x="1504525" y="133350"/>
              <a:ext cx="3023616" cy="762000"/>
            </a:xfrm>
            <a:prstGeom prst="wedgeEllipseCallout">
              <a:avLst>
                <a:gd name="adj1" fmla="val 41026"/>
                <a:gd name="adj2" fmla="val 8431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33440" y="306565"/>
              <a:ext cx="1975829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ln w="28575">
                    <a:noFill/>
                  </a:ln>
                  <a:solidFill>
                    <a:srgbClr val="91C429">
                      <a:lumMod val="75000"/>
                    </a:srgbClr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It’s Geography</a:t>
              </a:r>
              <a:endParaRPr lang="en-US" sz="3200">
                <a:ln w="28575">
                  <a:noFill/>
                </a:ln>
                <a:solidFill>
                  <a:srgbClr val="91C429">
                    <a:lumMod val="75000"/>
                  </a:srgbClr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4" name="Oval 73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00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5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77" name="Oval 76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78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0" name="Oval 79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1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3" name="Oval 82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4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6" name="Oval 85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87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9283600" y="330718"/>
            <a:ext cx="2362401" cy="1726165"/>
            <a:chOff x="3686102" y="743726"/>
            <a:chExt cx="1771801" cy="1294624"/>
          </a:xfrm>
        </p:grpSpPr>
        <p:sp>
          <p:nvSpPr>
            <p:cNvPr id="89" name="Oval 88"/>
            <p:cNvSpPr/>
            <p:nvPr/>
          </p:nvSpPr>
          <p:spPr>
            <a:xfrm>
              <a:off x="3924303" y="895350"/>
              <a:ext cx="1295398" cy="114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8800" b="1">
                  <a:ln w="28575">
                    <a:solidFill>
                      <a:prstClr val="white"/>
                    </a:solidFill>
                  </a:ln>
                  <a:solidFill>
                    <a:srgbClr val="E85A31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05</a:t>
              </a:r>
              <a:endParaRPr lang="zh-CN" altLang="en-US" sz="88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pic>
          <p:nvPicPr>
            <p:cNvPr id="90" name="图形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</p:grpSp>
      <p:sp>
        <p:nvSpPr>
          <p:cNvPr id="8" name="AutoShape 4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AutoShape 2" descr="Phương pháp dạy Lịch sử thành công đã được áp dụng vào thực tế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AutoShape 4" descr="Chương trình đào tạo Ngành Sư phạm Địa lý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AutoShape 2" descr="Chương trình đào tạo Ngành Sư phạm Địa lý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397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3" y="4151087"/>
            <a:ext cx="12191580" cy="2679927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3" y="1"/>
            <a:ext cx="12191580" cy="4168551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1549105" y="166554"/>
            <a:ext cx="8802883" cy="6203815"/>
          </a:xfrm>
          <a:custGeom>
            <a:avLst/>
            <a:gdLst>
              <a:gd name="T0" fmla="*/ 1864 w 1917"/>
              <a:gd name="T1" fmla="*/ 707 h 1291"/>
              <a:gd name="T2" fmla="*/ 1792 w 1917"/>
              <a:gd name="T3" fmla="*/ 693 h 1291"/>
              <a:gd name="T4" fmla="*/ 1791 w 1917"/>
              <a:gd name="T5" fmla="*/ 693 h 1291"/>
              <a:gd name="T6" fmla="*/ 1785 w 1917"/>
              <a:gd name="T7" fmla="*/ 531 h 1291"/>
              <a:gd name="T8" fmla="*/ 1663 w 1917"/>
              <a:gd name="T9" fmla="*/ 390 h 1291"/>
              <a:gd name="T10" fmla="*/ 1633 w 1917"/>
              <a:gd name="T11" fmla="*/ 381 h 1291"/>
              <a:gd name="T12" fmla="*/ 1534 w 1917"/>
              <a:gd name="T13" fmla="*/ 284 h 1291"/>
              <a:gd name="T14" fmla="*/ 1491 w 1917"/>
              <a:gd name="T15" fmla="*/ 272 h 1291"/>
              <a:gd name="T16" fmla="*/ 1098 w 1917"/>
              <a:gd name="T17" fmla="*/ 0 h 1291"/>
              <a:gd name="T18" fmla="*/ 686 w 1917"/>
              <a:gd name="T19" fmla="*/ 335 h 1291"/>
              <a:gd name="T20" fmla="*/ 648 w 1917"/>
              <a:gd name="T21" fmla="*/ 360 h 1291"/>
              <a:gd name="T22" fmla="*/ 468 w 1917"/>
              <a:gd name="T23" fmla="*/ 302 h 1291"/>
              <a:gd name="T24" fmla="*/ 153 w 1917"/>
              <a:gd name="T25" fmla="*/ 625 h 1291"/>
              <a:gd name="T26" fmla="*/ 206 w 1917"/>
              <a:gd name="T27" fmla="*/ 806 h 1291"/>
              <a:gd name="T28" fmla="*/ 161 w 1917"/>
              <a:gd name="T29" fmla="*/ 865 h 1291"/>
              <a:gd name="T30" fmla="*/ 132 w 1917"/>
              <a:gd name="T31" fmla="*/ 862 h 1291"/>
              <a:gd name="T32" fmla="*/ 0 w 1917"/>
              <a:gd name="T33" fmla="*/ 976 h 1291"/>
              <a:gd name="T34" fmla="*/ 0 w 1917"/>
              <a:gd name="T35" fmla="*/ 1022 h 1291"/>
              <a:gd name="T36" fmla="*/ 132 w 1917"/>
              <a:gd name="T37" fmla="*/ 1137 h 1291"/>
              <a:gd name="T38" fmla="*/ 224 w 1917"/>
              <a:gd name="T39" fmla="*/ 1099 h 1291"/>
              <a:gd name="T40" fmla="*/ 236 w 1917"/>
              <a:gd name="T41" fmla="*/ 1100 h 1291"/>
              <a:gd name="T42" fmla="*/ 300 w 1917"/>
              <a:gd name="T43" fmla="*/ 1096 h 1291"/>
              <a:gd name="T44" fmla="*/ 301 w 1917"/>
              <a:gd name="T45" fmla="*/ 1096 h 1291"/>
              <a:gd name="T46" fmla="*/ 358 w 1917"/>
              <a:gd name="T47" fmla="*/ 1092 h 1291"/>
              <a:gd name="T48" fmla="*/ 358 w 1917"/>
              <a:gd name="T49" fmla="*/ 1092 h 1291"/>
              <a:gd name="T50" fmla="*/ 369 w 1917"/>
              <a:gd name="T51" fmla="*/ 1092 h 1291"/>
              <a:gd name="T52" fmla="*/ 573 w 1917"/>
              <a:gd name="T53" fmla="*/ 1101 h 1291"/>
              <a:gd name="T54" fmla="*/ 626 w 1917"/>
              <a:gd name="T55" fmla="*/ 1112 h 1291"/>
              <a:gd name="T56" fmla="*/ 700 w 1917"/>
              <a:gd name="T57" fmla="*/ 1136 h 1291"/>
              <a:gd name="T58" fmla="*/ 825 w 1917"/>
              <a:gd name="T59" fmla="*/ 1173 h 1291"/>
              <a:gd name="T60" fmla="*/ 1159 w 1917"/>
              <a:gd name="T61" fmla="*/ 1239 h 1291"/>
              <a:gd name="T62" fmla="*/ 1177 w 1917"/>
              <a:gd name="T63" fmla="*/ 1243 h 1291"/>
              <a:gd name="T64" fmla="*/ 1462 w 1917"/>
              <a:gd name="T65" fmla="*/ 1291 h 1291"/>
              <a:gd name="T66" fmla="*/ 1543 w 1917"/>
              <a:gd name="T67" fmla="*/ 1286 h 1291"/>
              <a:gd name="T68" fmla="*/ 1668 w 1917"/>
              <a:gd name="T69" fmla="*/ 1244 h 1291"/>
              <a:gd name="T70" fmla="*/ 1731 w 1917"/>
              <a:gd name="T71" fmla="*/ 1255 h 1291"/>
              <a:gd name="T72" fmla="*/ 1731 w 1917"/>
              <a:gd name="T73" fmla="*/ 1255 h 1291"/>
              <a:gd name="T74" fmla="*/ 1917 w 1917"/>
              <a:gd name="T75" fmla="*/ 1162 h 1291"/>
              <a:gd name="T76" fmla="*/ 1917 w 1917"/>
              <a:gd name="T77" fmla="*/ 739 h 1291"/>
              <a:gd name="T78" fmla="*/ 1864 w 1917"/>
              <a:gd name="T79" fmla="*/ 707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17" h="1291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5" y="6116869"/>
            <a:ext cx="555265" cy="298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8" y="4819914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7" y="5452948"/>
            <a:ext cx="647843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9" y="5644225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70" y="5792202"/>
            <a:ext cx="555265" cy="29899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7" y="4634504"/>
            <a:ext cx="404831" cy="2179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71" y="470625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794" y="3654098"/>
            <a:ext cx="2069540" cy="2716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5245" y="3492435"/>
            <a:ext cx="2357807" cy="3072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9603" y="3495729"/>
            <a:ext cx="1864204" cy="2912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7716" y="369715"/>
            <a:ext cx="647843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4145" y="652931"/>
            <a:ext cx="647843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166" y="3138779"/>
            <a:ext cx="4115497" cy="31905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14803" y="842910"/>
            <a:ext cx="2441384" cy="2451891"/>
            <a:chOff x="3686102" y="632182"/>
            <a:chExt cx="1831038" cy="1838918"/>
          </a:xfrm>
        </p:grpSpPr>
        <p:pic>
          <p:nvPicPr>
            <p:cNvPr id="16" name="图形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86102" y="743726"/>
              <a:ext cx="1771801" cy="103355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3886200" y="632182"/>
              <a:ext cx="1630940" cy="183891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5333" b="1">
                  <a:ln w="28575">
                    <a:solidFill>
                      <a:prstClr val="white"/>
                    </a:solidFill>
                  </a:ln>
                  <a:solidFill>
                    <a:srgbClr val="FFA833"/>
                  </a:solidFill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15333" b="1" dirty="0">
                <a:ln w="28575">
                  <a:solidFill>
                    <a:prstClr val="white"/>
                  </a:solidFill>
                </a:ln>
                <a:solidFill>
                  <a:srgbClr val="FFA833"/>
                </a:solidFill>
                <a:latin typeface="Aharoni" panose="02010803020104030203" pitchFamily="2" charset="-79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28" name="文本框 34"/>
          <p:cNvSpPr txBox="1"/>
          <p:nvPr/>
        </p:nvSpPr>
        <p:spPr>
          <a:xfrm>
            <a:off x="4200775" y="2593185"/>
            <a:ext cx="390011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New words</a:t>
            </a:r>
            <a:endParaRPr lang="zh-CN" altLang="en-US" sz="5867" dirty="0">
              <a:solidFill>
                <a:prstClr val="black">
                  <a:lumMod val="75000"/>
                  <a:lumOff val="25000"/>
                </a:prstClr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40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1" y="1"/>
            <a:ext cx="1625180" cy="15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823200" y="279400"/>
            <a:ext cx="0" cy="6197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1591769"/>
            <a:ext cx="0" cy="467360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9600" y="144383"/>
            <a:ext cx="49784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latin typeface="Times New Roman" pitchFamily="18" charset="0"/>
                <a:cs typeface="Times New Roman" pitchFamily="18" charset="0"/>
              </a:rPr>
              <a:t>Unit 5: </a:t>
            </a:r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 AND PLAY</a:t>
            </a:r>
          </a:p>
          <a:p>
            <a:r>
              <a:rPr lang="en-US" sz="2667" u="sng">
                <a:latin typeface="Times New Roman" pitchFamily="18" charset="0"/>
                <a:cs typeface="Times New Roman" pitchFamily="18" charset="0"/>
              </a:rPr>
              <a:t>Part A: </a:t>
            </a:r>
            <a:r>
              <a:rPr lang="en-US" sz="26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class </a:t>
            </a:r>
          </a:p>
          <a:p>
            <a:r>
              <a:rPr lang="en-US" sz="2667" u="sng">
                <a:latin typeface="Times New Roman" pitchFamily="18" charset="0"/>
                <a:cs typeface="Times New Roman" pitchFamily="18" charset="0"/>
              </a:rPr>
              <a:t>Lesson 1</a:t>
            </a:r>
            <a:r>
              <a:rPr lang="en-US" sz="2667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691" y="1498600"/>
            <a:ext cx="2111475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*New words: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" y="1952825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learn (v)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368800" y="1905000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học, học hành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09600" y="24070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use (v)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368800" y="24070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sử dụng, dùng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9600" y="29150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computer (n)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368800" y="29150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máy tính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14400" y="3429000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Computer Science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68800" y="3429000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môn Tin học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8000" y="3835400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interested (adj)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368800" y="38354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thích , quan tâm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12800" y="4349353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be interested in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08000" y="47438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map (n)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70400" y="47438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bản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8000" y="52518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experiment (n)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470400" y="5251847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cuộc thí nghiệm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11200" y="5759847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do an experiment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470400" y="5759847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thí nghiệm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24380" y="1952825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study (v)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4380" y="1970322"/>
            <a:ext cx="2844800" cy="3724255"/>
            <a:chOff x="5943285" y="1477741"/>
            <a:chExt cx="2133600" cy="27931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285" y="1477741"/>
              <a:ext cx="2133600" cy="134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11217" r="7652" b="17774"/>
            <a:stretch/>
          </p:blipFill>
          <p:spPr bwMode="auto">
            <a:xfrm>
              <a:off x="6003898" y="2844838"/>
              <a:ext cx="2012373" cy="14260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9144001" y="1099405"/>
            <a:ext cx="2458761" cy="2278796"/>
            <a:chOff x="6858000" y="824553"/>
            <a:chExt cx="1844071" cy="1709097"/>
          </a:xfrm>
        </p:grpSpPr>
        <p:sp>
          <p:nvSpPr>
            <p:cNvPr id="8" name="Oval 7"/>
            <p:cNvSpPr/>
            <p:nvPr/>
          </p:nvSpPr>
          <p:spPr>
            <a:xfrm>
              <a:off x="6858000" y="1428750"/>
              <a:ext cx="1158271" cy="11049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0" name="Straight Connector 9"/>
            <p:cNvCxnSpPr>
              <a:endCxn id="8" idx="0"/>
            </p:cNvCxnSpPr>
            <p:nvPr/>
          </p:nvCxnSpPr>
          <p:spPr>
            <a:xfrm flipH="1">
              <a:off x="7437136" y="1123950"/>
              <a:ext cx="579135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330471" y="824553"/>
              <a:ext cx="13716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 computer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05198" y="3793117"/>
            <a:ext cx="276398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These students learn how to use computers in Computer Science class.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977251" y="1330104"/>
            <a:ext cx="3658023" cy="4418982"/>
            <a:chOff x="5942968" y="942590"/>
            <a:chExt cx="2743517" cy="3314236"/>
          </a:xfrm>
        </p:grpSpPr>
        <p:pic>
          <p:nvPicPr>
            <p:cNvPr id="1029" name="Picture 5" descr="Khi nào sử dụng Interesting và Interested?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285" y="942590"/>
              <a:ext cx="2743200" cy="182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942968" y="2802582"/>
              <a:ext cx="2133917" cy="14542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= wanting to give your attention to something and discover more about it</a:t>
              </a:r>
            </a:p>
          </p:txBody>
        </p:sp>
      </p:grpSp>
      <p:sp>
        <p:nvSpPr>
          <p:cNvPr id="18" name="AutoShape 11" descr="Xem Bản Đồ Việt Nam Bằng Giấy Hay Google Ma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9" name="AutoShape 13" descr="Xem Bản Đồ Việt Nam Bằng Giấy Hay Google Map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80" y="1341512"/>
            <a:ext cx="3583747" cy="498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8005198" y="1306162"/>
            <a:ext cx="3678804" cy="4853125"/>
            <a:chOff x="5942968" y="927199"/>
            <a:chExt cx="2759103" cy="3639844"/>
          </a:xfrm>
        </p:grpSpPr>
        <p:pic>
          <p:nvPicPr>
            <p:cNvPr id="1031" name="Picture 7" descr="Chuyên đề “Sử dụng thiết bị thí nghiệm và làm thực hành ...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2968" y="927199"/>
              <a:ext cx="2743517" cy="183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ọc sinh tiểu học làm… nhà khoa học - Báo Người lao độ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898" y="2766818"/>
              <a:ext cx="2735173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loa lear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4" y="2090087"/>
            <a:ext cx="341027" cy="341027"/>
          </a:xfrm>
          <a:prstGeom prst="rect">
            <a:avLst/>
          </a:prstGeom>
        </p:spPr>
      </p:pic>
      <p:pic>
        <p:nvPicPr>
          <p:cNvPr id="50" name="loa use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4" y="2650744"/>
            <a:ext cx="341027" cy="341027"/>
          </a:xfrm>
          <a:prstGeom prst="rect">
            <a:avLst/>
          </a:prstGeom>
        </p:spPr>
      </p:pic>
      <p:pic>
        <p:nvPicPr>
          <p:cNvPr id="51" name="loa computer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4" y="3104229"/>
            <a:ext cx="341027" cy="341027"/>
          </a:xfrm>
          <a:prstGeom prst="rect">
            <a:avLst/>
          </a:prstGeom>
        </p:spPr>
      </p:pic>
      <p:pic>
        <p:nvPicPr>
          <p:cNvPr id="52" name="loa C.S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4" y="3647615"/>
            <a:ext cx="341027" cy="341027"/>
          </a:xfrm>
          <a:prstGeom prst="rect">
            <a:avLst/>
          </a:prstGeom>
        </p:spPr>
      </p:pic>
      <p:pic>
        <p:nvPicPr>
          <p:cNvPr id="53" name="loa Interested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4" y="4063808"/>
            <a:ext cx="341027" cy="341027"/>
          </a:xfrm>
          <a:prstGeom prst="rect">
            <a:avLst/>
          </a:prstGeom>
        </p:spPr>
      </p:pic>
      <p:pic>
        <p:nvPicPr>
          <p:cNvPr id="54" name="loa map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2" y="4910820"/>
            <a:ext cx="341027" cy="341027"/>
          </a:xfrm>
          <a:prstGeom prst="rect">
            <a:avLst/>
          </a:prstGeom>
        </p:spPr>
      </p:pic>
      <p:pic>
        <p:nvPicPr>
          <p:cNvPr id="55" name="loa experiment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3" y="5455047"/>
            <a:ext cx="341027" cy="341027"/>
          </a:xfrm>
          <a:prstGeom prst="rect">
            <a:avLst/>
          </a:prstGeom>
        </p:spPr>
      </p:pic>
      <p:pic>
        <p:nvPicPr>
          <p:cNvPr id="23" name="US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133600" y="7086600"/>
            <a:ext cx="812800" cy="812800"/>
          </a:xfrm>
          <a:prstGeom prst="rect">
            <a:avLst/>
          </a:prstGeom>
        </p:spPr>
      </p:pic>
      <p:pic>
        <p:nvPicPr>
          <p:cNvPr id="24" name="ma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352800" y="7116064"/>
            <a:ext cx="812800" cy="812800"/>
          </a:xfrm>
          <a:prstGeom prst="rect">
            <a:avLst/>
          </a:prstGeom>
        </p:spPr>
      </p:pic>
      <p:pic>
        <p:nvPicPr>
          <p:cNvPr id="25" name="lear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25713" y="7116064"/>
            <a:ext cx="812800" cy="812800"/>
          </a:xfrm>
          <a:prstGeom prst="rect">
            <a:avLst/>
          </a:prstGeom>
        </p:spPr>
      </p:pic>
      <p:pic>
        <p:nvPicPr>
          <p:cNvPr id="26" name="interested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774944" y="7086600"/>
            <a:ext cx="812800" cy="812800"/>
          </a:xfrm>
          <a:prstGeom prst="rect">
            <a:avLst/>
          </a:prstGeom>
        </p:spPr>
      </p:pic>
      <p:pic>
        <p:nvPicPr>
          <p:cNvPr id="27" name="EXPERIMENT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807200" y="7086600"/>
            <a:ext cx="812800" cy="812800"/>
          </a:xfrm>
          <a:prstGeom prst="rect">
            <a:avLst/>
          </a:prstGeom>
        </p:spPr>
      </p:pic>
      <p:pic>
        <p:nvPicPr>
          <p:cNvPr id="28" name="compute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766304" y="7086600"/>
            <a:ext cx="812800" cy="812800"/>
          </a:xfrm>
          <a:prstGeom prst="rect">
            <a:avLst/>
          </a:prstGeom>
        </p:spPr>
      </p:pic>
      <p:pic>
        <p:nvPicPr>
          <p:cNvPr id="29" name="COMPUTER SCIENC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903453" y="708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7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2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7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5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2" grpId="0"/>
      <p:bldP spid="60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2" grpId="0"/>
      <p:bldP spid="83" grpId="0"/>
      <p:bldP spid="84" grpId="0"/>
      <p:bldP spid="85" grpId="0"/>
      <p:bldP spid="86" grpId="0"/>
      <p:bldP spid="87" grpId="0"/>
      <p:bldP spid="30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1161</Words>
  <Application>Microsoft Office PowerPoint</Application>
  <PresentationFormat>Widescreen</PresentationFormat>
  <Paragraphs>286</Paragraphs>
  <Slides>33</Slides>
  <Notes>29</Notes>
  <HiddenSlides>0</HiddenSlides>
  <MMClips>27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.VnArial</vt:lpstr>
      <vt:lpstr>.VnVogue</vt:lpstr>
      <vt:lpstr>Adorable</vt:lpstr>
      <vt:lpstr>Aharoni</vt:lpstr>
      <vt:lpstr>Algerian</vt:lpstr>
      <vt:lpstr>Arial</vt:lpstr>
      <vt:lpstr>AvantGarde Md BT</vt:lpstr>
      <vt:lpstr>Calibri</vt:lpstr>
      <vt:lpstr>Calibri Light</vt:lpstr>
      <vt:lpstr>Times New Roman</vt:lpstr>
      <vt:lpstr>UTM Cookies</vt:lpstr>
      <vt:lpstr>VNI-Cooper</vt:lpstr>
      <vt:lpstr>VnRockwell</vt:lpstr>
      <vt:lpstr>VnSouvenir</vt:lpstr>
      <vt:lpstr>Wingdings</vt:lpstr>
      <vt:lpstr>锐字工房洪荒之光中黑简1.0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2021-11-06T07:21:29Z</dcterms:created>
  <dcterms:modified xsi:type="dcterms:W3CDTF">2021-11-06T07:34:53Z</dcterms:modified>
</cp:coreProperties>
</file>